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B09D2-2E8D-481F-84C7-35E4D2391BEF}" v="8" dt="2021-09-30T16:29:53.549"/>
    <p1510:client id="{AEE7A473-B119-4B38-B9AC-5E2A9F2E63D0}" v="1044" dt="2021-10-01T15:09:48.876"/>
    <p1510:client id="{D3C2DC20-F7E1-4632-947A-30F6203F1B86}" v="2" dt="2022-01-04T11:39:35.494"/>
    <p1510:client id="{E902CFD9-A276-499C-BBF0-FE9CEB256178}" v="527" dt="2022-06-08T12:36:41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9829-4679-4B38-A2B9-6CD900397E26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328D-1466-4D5C-B1A1-54A78F34B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05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9829-4679-4B38-A2B9-6CD900397E26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328D-1466-4D5C-B1A1-54A78F34B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54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9829-4679-4B38-A2B9-6CD900397E26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328D-1466-4D5C-B1A1-54A78F34B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5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9829-4679-4B38-A2B9-6CD900397E26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328D-1466-4D5C-B1A1-54A78F34B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10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9829-4679-4B38-A2B9-6CD900397E26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328D-1466-4D5C-B1A1-54A78F34B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5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9829-4679-4B38-A2B9-6CD900397E26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328D-1466-4D5C-B1A1-54A78F34B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85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9829-4679-4B38-A2B9-6CD900397E26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328D-1466-4D5C-B1A1-54A78F34B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53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9829-4679-4B38-A2B9-6CD900397E26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328D-1466-4D5C-B1A1-54A78F34B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06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9829-4679-4B38-A2B9-6CD900397E26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328D-1466-4D5C-B1A1-54A78F34B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20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9829-4679-4B38-A2B9-6CD900397E26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328D-1466-4D5C-B1A1-54A78F34B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9829-4679-4B38-A2B9-6CD900397E26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328D-1466-4D5C-B1A1-54A78F34B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22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19829-4679-4B38-A2B9-6CD900397E26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4328D-1466-4D5C-B1A1-54A78F34B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8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B21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96" y="180356"/>
            <a:ext cx="12042648" cy="34326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032712" y="143779"/>
            <a:ext cx="532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Year 9 Art Knowledge </a:t>
            </a:r>
            <a:r>
              <a:rPr lang="en-US" err="1">
                <a:solidFill>
                  <a:schemeClr val="bg1"/>
                </a:solidFill>
              </a:rPr>
              <a:t>Organiser</a:t>
            </a:r>
            <a:r>
              <a:rPr lang="en-US">
                <a:solidFill>
                  <a:schemeClr val="bg1"/>
                </a:solidFill>
              </a:rPr>
              <a:t> – MATRYOSHKA DOLLS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7127" y="558221"/>
            <a:ext cx="2238378" cy="6171676"/>
          </a:xfrm>
          <a:prstGeom prst="rect">
            <a:avLst/>
          </a:prstGeom>
          <a:noFill/>
          <a:ln w="38100">
            <a:solidFill>
              <a:srgbClr val="B21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9864983" y="4172686"/>
            <a:ext cx="2266070" cy="2562301"/>
          </a:xfrm>
          <a:prstGeom prst="rect">
            <a:avLst/>
          </a:prstGeom>
          <a:noFill/>
          <a:ln w="38100">
            <a:solidFill>
              <a:srgbClr val="B21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310404" y="549688"/>
            <a:ext cx="1734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Step by step drawing</a:t>
            </a:r>
            <a:endParaRPr lang="en-GB" sz="1400" b="1"/>
          </a:p>
        </p:txBody>
      </p:sp>
      <p:sp>
        <p:nvSpPr>
          <p:cNvPr id="46" name="Rectangle 45"/>
          <p:cNvSpPr/>
          <p:nvPr/>
        </p:nvSpPr>
        <p:spPr>
          <a:xfrm>
            <a:off x="2436742" y="548656"/>
            <a:ext cx="3418725" cy="3507724"/>
          </a:xfrm>
          <a:prstGeom prst="rect">
            <a:avLst/>
          </a:prstGeom>
          <a:noFill/>
          <a:ln w="38100">
            <a:solidFill>
              <a:srgbClr val="B21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612096" y="808701"/>
            <a:ext cx="330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Careful line drawings, including decorative detail and patterns. </a:t>
            </a:r>
            <a:endParaRPr lang="en-GB" sz="1200"/>
          </a:p>
        </p:txBody>
      </p:sp>
      <p:sp>
        <p:nvSpPr>
          <p:cNvPr id="36" name="Rectangle 35"/>
          <p:cNvSpPr/>
          <p:nvPr/>
        </p:nvSpPr>
        <p:spPr>
          <a:xfrm>
            <a:off x="5992675" y="553628"/>
            <a:ext cx="6139732" cy="3509597"/>
          </a:xfrm>
          <a:prstGeom prst="rect">
            <a:avLst/>
          </a:prstGeom>
          <a:noFill/>
          <a:ln w="38100">
            <a:solidFill>
              <a:srgbClr val="B21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749858" y="569538"/>
            <a:ext cx="4627870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b="1"/>
              <a:t>Creating a clay Matryoshka Doll using the pinch pot method</a:t>
            </a:r>
            <a:endParaRPr lang="en-GB" sz="1400" b="1"/>
          </a:p>
        </p:txBody>
      </p:sp>
      <p:sp>
        <p:nvSpPr>
          <p:cNvPr id="50" name="Rectangle 49"/>
          <p:cNvSpPr/>
          <p:nvPr/>
        </p:nvSpPr>
        <p:spPr>
          <a:xfrm>
            <a:off x="2418217" y="4171433"/>
            <a:ext cx="2474220" cy="2549601"/>
          </a:xfrm>
          <a:prstGeom prst="rect">
            <a:avLst/>
          </a:prstGeom>
          <a:noFill/>
          <a:ln w="38100">
            <a:solidFill>
              <a:srgbClr val="B21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319082" y="617076"/>
            <a:ext cx="17676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/>
              <a:t>Key definitions</a:t>
            </a:r>
            <a:endParaRPr lang="en-GB" sz="2000" b="1"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399" t="43455" r="7139" b="2813"/>
          <a:stretch/>
        </p:blipFill>
        <p:spPr>
          <a:xfrm>
            <a:off x="2610988" y="1198575"/>
            <a:ext cx="3066271" cy="2823771"/>
          </a:xfrm>
          <a:prstGeom prst="rect">
            <a:avLst/>
          </a:prstGeom>
        </p:spPr>
      </p:pic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C806CDBD-6164-4961-9B34-754266DA7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5039824"/>
            <a:ext cx="1971919" cy="1610213"/>
          </a:xfrm>
          <a:prstGeom prst="rect">
            <a:avLst/>
          </a:prstGeom>
        </p:spPr>
      </p:pic>
      <p:pic>
        <p:nvPicPr>
          <p:cNvPr id="5" name="Picture 7" descr="A picture containing food, indoor, cheese, butter&#10;&#10;Description automatically generated">
            <a:extLst>
              <a:ext uri="{FF2B5EF4-FFF2-40B4-BE49-F238E27FC236}">
                <a16:creationId xmlns:a16="http://schemas.microsoft.com/office/drawing/2014/main" id="{5E110F16-1266-46D1-929B-091BE12E1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336" y="865798"/>
            <a:ext cx="1241670" cy="1354749"/>
          </a:xfrm>
          <a:prstGeom prst="rect">
            <a:avLst/>
          </a:prstGeom>
        </p:spPr>
      </p:pic>
      <p:pic>
        <p:nvPicPr>
          <p:cNvPr id="8" name="Picture 8" descr="A picture containing indoor, food, drinking&#10;&#10;Description automatically generated">
            <a:extLst>
              <a:ext uri="{FF2B5EF4-FFF2-40B4-BE49-F238E27FC236}">
                <a16:creationId xmlns:a16="http://schemas.microsoft.com/office/drawing/2014/main" id="{6243F630-DB2D-4D15-8203-44B9736E2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2673" y="862135"/>
            <a:ext cx="1595315" cy="1354993"/>
          </a:xfrm>
          <a:prstGeom prst="rect">
            <a:avLst/>
          </a:prstGeom>
        </p:spPr>
      </p:pic>
      <p:pic>
        <p:nvPicPr>
          <p:cNvPr id="9" name="Picture 12" descr="A picture containing indoor, hand&#10;&#10;Description automatically generated">
            <a:extLst>
              <a:ext uri="{FF2B5EF4-FFF2-40B4-BE49-F238E27FC236}">
                <a16:creationId xmlns:a16="http://schemas.microsoft.com/office/drawing/2014/main" id="{F08EC25F-0045-4137-8A53-220A6C872F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087" t="179" r="161" b="297"/>
          <a:stretch/>
        </p:blipFill>
        <p:spPr>
          <a:xfrm>
            <a:off x="7433162" y="870683"/>
            <a:ext cx="1370427" cy="1338484"/>
          </a:xfrm>
          <a:prstGeom prst="rect">
            <a:avLst/>
          </a:prstGeom>
        </p:spPr>
      </p:pic>
      <p:pic>
        <p:nvPicPr>
          <p:cNvPr id="13" name="Picture 13" descr="A picture containing indoor, sink&#10;&#10;Description automatically generated">
            <a:extLst>
              <a:ext uri="{FF2B5EF4-FFF2-40B4-BE49-F238E27FC236}">
                <a16:creationId xmlns:a16="http://schemas.microsoft.com/office/drawing/2014/main" id="{EBA878D7-41D2-4D7D-A813-A6198D8EAA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4" t="-131" r="9836" b="-1240"/>
          <a:stretch/>
        </p:blipFill>
        <p:spPr>
          <a:xfrm>
            <a:off x="10568185" y="862432"/>
            <a:ext cx="1475032" cy="1357915"/>
          </a:xfrm>
          <a:prstGeom prst="rect">
            <a:avLst/>
          </a:prstGeom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8C12890A-1E2D-4251-8AAC-7492B394DA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297" t="-468" r="12418" b="-159"/>
          <a:stretch/>
        </p:blipFill>
        <p:spPr>
          <a:xfrm>
            <a:off x="6099415" y="2311044"/>
            <a:ext cx="1175097" cy="1679373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0B99A14-A747-48FB-A2AA-A748E196CE6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45" t="796" r="12473" b="-1209"/>
          <a:stretch/>
        </p:blipFill>
        <p:spPr>
          <a:xfrm>
            <a:off x="7357693" y="2316314"/>
            <a:ext cx="1194651" cy="1666898"/>
          </a:xfrm>
          <a:prstGeom prst="rect">
            <a:avLst/>
          </a:prstGeom>
        </p:spPr>
      </p:pic>
      <p:pic>
        <p:nvPicPr>
          <p:cNvPr id="18" name="Picture 18" descr="A picture containing indoor, white&#10;&#10;Description automatically generated">
            <a:extLst>
              <a:ext uri="{FF2B5EF4-FFF2-40B4-BE49-F238E27FC236}">
                <a16:creationId xmlns:a16="http://schemas.microsoft.com/office/drawing/2014/main" id="{84284F3A-B07F-4C99-ADAD-40E5921AB8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65308" y="2325077"/>
            <a:ext cx="1485900" cy="1661746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6C96A19A-4CA3-4E6F-A09C-3AE88967B2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73567" y="2301875"/>
            <a:ext cx="1769941" cy="1680308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2FCA8B3-0149-448E-AEC7-947D3B2F4125}"/>
              </a:ext>
            </a:extLst>
          </p:cNvPr>
          <p:cNvCxnSpPr/>
          <p:nvPr/>
        </p:nvCxnSpPr>
        <p:spPr>
          <a:xfrm>
            <a:off x="6738384" y="2080447"/>
            <a:ext cx="10879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2FCA8B3-0149-448E-AEC7-947D3B2F4125}"/>
              </a:ext>
            </a:extLst>
          </p:cNvPr>
          <p:cNvCxnSpPr/>
          <p:nvPr/>
        </p:nvCxnSpPr>
        <p:spPr>
          <a:xfrm>
            <a:off x="9939028" y="2076784"/>
            <a:ext cx="10879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2FCA8B3-0149-448E-AEC7-947D3B2F4125}"/>
              </a:ext>
            </a:extLst>
          </p:cNvPr>
          <p:cNvCxnSpPr/>
          <p:nvPr/>
        </p:nvCxnSpPr>
        <p:spPr>
          <a:xfrm>
            <a:off x="9866980" y="3851120"/>
            <a:ext cx="10879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2FCA8B3-0149-448E-AEC7-947D3B2F4125}"/>
              </a:ext>
            </a:extLst>
          </p:cNvPr>
          <p:cNvCxnSpPr/>
          <p:nvPr/>
        </p:nvCxnSpPr>
        <p:spPr>
          <a:xfrm>
            <a:off x="6815317" y="3847457"/>
            <a:ext cx="10879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C662632-B87A-48F5-956C-1C8CB811D21A}"/>
              </a:ext>
            </a:extLst>
          </p:cNvPr>
          <p:cNvSpPr txBox="1"/>
          <p:nvPr/>
        </p:nvSpPr>
        <p:spPr>
          <a:xfrm>
            <a:off x="172542" y="1040084"/>
            <a:ext cx="2080158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>
                <a:cs typeface="Calibri"/>
              </a:rPr>
              <a:t>Pattern: </a:t>
            </a:r>
            <a:r>
              <a:rPr lang="en-US">
                <a:ea typeface="+mn-lt"/>
                <a:cs typeface="+mn-lt"/>
              </a:rPr>
              <a:t>  </a:t>
            </a:r>
          </a:p>
          <a:p>
            <a:r>
              <a:rPr lang="en-US">
                <a:ea typeface="+mn-lt"/>
                <a:cs typeface="+mn-lt"/>
              </a:rPr>
              <a:t>a design in which lines, shapes, forms or </a:t>
            </a:r>
            <a:r>
              <a:rPr lang="en-US" err="1">
                <a:ea typeface="+mn-lt"/>
                <a:cs typeface="+mn-lt"/>
              </a:rPr>
              <a:t>colours</a:t>
            </a:r>
            <a:r>
              <a:rPr lang="en-US">
                <a:ea typeface="+mn-lt"/>
                <a:cs typeface="+mn-lt"/>
              </a:rPr>
              <a:t>. are repeated.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cs typeface="Calibri"/>
              </a:rPr>
              <a:t>Contemporary:</a:t>
            </a:r>
          </a:p>
          <a:p>
            <a:r>
              <a:rPr lang="en-US">
                <a:cs typeface="Calibri"/>
              </a:rPr>
              <a:t>Art</a:t>
            </a:r>
            <a:r>
              <a:rPr lang="en-US">
                <a:ea typeface="+mn-lt"/>
                <a:cs typeface="+mn-lt"/>
              </a:rPr>
              <a:t> of the present day (recent, modern.)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cs typeface="Calibri"/>
              </a:rPr>
              <a:t>Proportion: 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the dimensions and relationships between height, width and depth.</a:t>
            </a:r>
            <a:endParaRPr lang="en-US">
              <a:cs typeface="Calibri"/>
            </a:endParaRPr>
          </a:p>
          <a:p>
            <a:endParaRPr lang="en-US" sz="1400" b="1">
              <a:cs typeface="Calibri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720090F-974F-43A9-9388-F254A4AAE2EE}"/>
              </a:ext>
            </a:extLst>
          </p:cNvPr>
          <p:cNvSpPr>
            <a:spLocks noGrp="1"/>
          </p:cNvSpPr>
          <p:nvPr/>
        </p:nvSpPr>
        <p:spPr>
          <a:xfrm>
            <a:off x="5578472" y="4233386"/>
            <a:ext cx="1403842" cy="319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>
                <a:latin typeface="+mn-lt"/>
              </a:rPr>
              <a:t>Contemporary  </a:t>
            </a:r>
            <a:endParaRPr lang="en-US" b="1">
              <a:latin typeface="+mn-lt"/>
              <a:cs typeface="Calibri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D588C846-7DB7-4967-90E1-A1C6D27E6F9F}"/>
              </a:ext>
            </a:extLst>
          </p:cNvPr>
          <p:cNvSpPr>
            <a:spLocks noGrp="1"/>
          </p:cNvSpPr>
          <p:nvPr/>
        </p:nvSpPr>
        <p:spPr>
          <a:xfrm>
            <a:off x="3146910" y="4258787"/>
            <a:ext cx="1086342" cy="25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>
                <a:latin typeface="+mn-lt"/>
              </a:rPr>
              <a:t>Traditional   </a:t>
            </a:r>
            <a:endParaRPr lang="en-US" b="1">
              <a:latin typeface="+mn-lt"/>
              <a:cs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CB93090-7BE2-4B85-8B65-07109A7E5875}"/>
              </a:ext>
            </a:extLst>
          </p:cNvPr>
          <p:cNvSpPr/>
          <p:nvPr/>
        </p:nvSpPr>
        <p:spPr>
          <a:xfrm>
            <a:off x="4970917" y="4171432"/>
            <a:ext cx="2461520" cy="2549601"/>
          </a:xfrm>
          <a:prstGeom prst="rect">
            <a:avLst/>
          </a:prstGeom>
          <a:noFill/>
          <a:ln w="38100">
            <a:solidFill>
              <a:srgbClr val="B21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484F0B-4957-4631-A42D-173A3377D7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9375" y="4549775"/>
            <a:ext cx="1377950" cy="1162050"/>
          </a:xfrm>
          <a:prstGeom prst="rect">
            <a:avLst/>
          </a:prstGeom>
        </p:spPr>
      </p:pic>
      <p:pic>
        <p:nvPicPr>
          <p:cNvPr id="25" name="Picture 25" descr="A picture containing clipart&#10;&#10;Description automatically generated">
            <a:extLst>
              <a:ext uri="{FF2B5EF4-FFF2-40B4-BE49-F238E27FC236}">
                <a16:creationId xmlns:a16="http://schemas.microsoft.com/office/drawing/2014/main" id="{4E28F230-F3D5-437B-95BA-06AF6D7B56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6200" y="5723516"/>
            <a:ext cx="1524000" cy="948167"/>
          </a:xfrm>
          <a:prstGeom prst="rect">
            <a:avLst/>
          </a:prstGeom>
        </p:spPr>
      </p:pic>
      <p:pic>
        <p:nvPicPr>
          <p:cNvPr id="26" name="Picture 38" descr="A picture containing clipart&#10;&#10;Description automatically generated">
            <a:extLst>
              <a:ext uri="{FF2B5EF4-FFF2-40B4-BE49-F238E27FC236}">
                <a16:creationId xmlns:a16="http://schemas.microsoft.com/office/drawing/2014/main" id="{A05C8529-9AC8-4997-A5B7-6B79572F6F8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299" t="193" r="7619" b="595"/>
          <a:stretch/>
        </p:blipFill>
        <p:spPr>
          <a:xfrm>
            <a:off x="6470650" y="4549140"/>
            <a:ext cx="890691" cy="2107325"/>
          </a:xfrm>
          <a:prstGeom prst="rect">
            <a:avLst/>
          </a:prstGeom>
        </p:spPr>
      </p:pic>
      <p:pic>
        <p:nvPicPr>
          <p:cNvPr id="42" name="Picture 42">
            <a:extLst>
              <a:ext uri="{FF2B5EF4-FFF2-40B4-BE49-F238E27FC236}">
                <a16:creationId xmlns:a16="http://schemas.microsoft.com/office/drawing/2014/main" id="{C8C615A3-DF3D-48B4-9139-971E679E343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14600" y="4633893"/>
            <a:ext cx="1511300" cy="816014"/>
          </a:xfrm>
          <a:prstGeom prst="rect">
            <a:avLst/>
          </a:prstGeom>
        </p:spPr>
      </p:pic>
      <p:pic>
        <p:nvPicPr>
          <p:cNvPr id="43" name="Picture 43">
            <a:extLst>
              <a:ext uri="{FF2B5EF4-FFF2-40B4-BE49-F238E27FC236}">
                <a16:creationId xmlns:a16="http://schemas.microsoft.com/office/drawing/2014/main" id="{6B9E31C1-984C-4097-913D-A45D07C945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14600" y="5448300"/>
            <a:ext cx="1435100" cy="1168400"/>
          </a:xfrm>
          <a:prstGeom prst="rect">
            <a:avLst/>
          </a:prstGeom>
        </p:spPr>
      </p:pic>
      <p:pic>
        <p:nvPicPr>
          <p:cNvPr id="44" name="Picture 44">
            <a:extLst>
              <a:ext uri="{FF2B5EF4-FFF2-40B4-BE49-F238E27FC236}">
                <a16:creationId xmlns:a16="http://schemas.microsoft.com/office/drawing/2014/main" id="{C09F6BA4-74EA-4FD4-BAC2-24161FEC487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2051" r="89" b="787"/>
          <a:stretch/>
        </p:blipFill>
        <p:spPr>
          <a:xfrm>
            <a:off x="4032845" y="4546600"/>
            <a:ext cx="835069" cy="1948821"/>
          </a:xfrm>
          <a:prstGeom prst="rect">
            <a:avLst/>
          </a:prstGeom>
        </p:spPr>
      </p:pic>
      <p:pic>
        <p:nvPicPr>
          <p:cNvPr id="48" name="Picture 51" descr="A picture containing fruit, arranged&#10;&#10;Description automatically generated">
            <a:extLst>
              <a:ext uri="{FF2B5EF4-FFF2-40B4-BE49-F238E27FC236}">
                <a16:creationId xmlns:a16="http://schemas.microsoft.com/office/drawing/2014/main" id="{8163520C-B3F6-44C5-AC5F-350DA557ACD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69500" y="4634832"/>
            <a:ext cx="2095500" cy="203333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1523A96-36E5-4CDA-9753-9EEFDEFAF9DD}"/>
              </a:ext>
            </a:extLst>
          </p:cNvPr>
          <p:cNvSpPr txBox="1"/>
          <p:nvPr/>
        </p:nvSpPr>
        <p:spPr>
          <a:xfrm>
            <a:off x="10021882" y="4261975"/>
            <a:ext cx="210663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cap="all"/>
              <a:t>COLOR THEORY: SPHERES</a:t>
            </a:r>
            <a:endParaRPr lang="en-US" sz="1400">
              <a:cs typeface="Calibri"/>
            </a:endParaRPr>
          </a:p>
          <a:p>
            <a:endParaRPr lang="en-US" sz="2000" b="1">
              <a:cs typeface="Calibri"/>
            </a:endParaRPr>
          </a:p>
        </p:txBody>
      </p:sp>
      <p:pic>
        <p:nvPicPr>
          <p:cNvPr id="52" name="Picture 54" descr="A picture containing stationary, bedclothes&#10;&#10;Description automatically generated">
            <a:extLst>
              <a:ext uri="{FF2B5EF4-FFF2-40B4-BE49-F238E27FC236}">
                <a16:creationId xmlns:a16="http://schemas.microsoft.com/office/drawing/2014/main" id="{2640A7D8-8042-4FB9-85EE-08663C3564B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10600" y="5451808"/>
            <a:ext cx="1168400" cy="1212184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3AC94485-C548-47A0-B356-221AEAC8D2FE}"/>
              </a:ext>
            </a:extLst>
          </p:cNvPr>
          <p:cNvSpPr/>
          <p:nvPr/>
        </p:nvSpPr>
        <p:spPr>
          <a:xfrm>
            <a:off x="7528182" y="4172685"/>
            <a:ext cx="2266070" cy="2562301"/>
          </a:xfrm>
          <a:prstGeom prst="rect">
            <a:avLst/>
          </a:prstGeom>
          <a:noFill/>
          <a:ln w="38100">
            <a:solidFill>
              <a:srgbClr val="B21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Picture 56" descr="A picture containing room, fabric&#10;&#10;Description automatically generated">
            <a:extLst>
              <a:ext uri="{FF2B5EF4-FFF2-40B4-BE49-F238E27FC236}">
                <a16:creationId xmlns:a16="http://schemas.microsoft.com/office/drawing/2014/main" id="{1034D5FF-89A1-4161-8A65-D785DAEF7DC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610600" y="4232608"/>
            <a:ext cx="1168400" cy="1174084"/>
          </a:xfrm>
          <a:prstGeom prst="rect">
            <a:avLst/>
          </a:prstGeom>
        </p:spPr>
      </p:pic>
      <p:sp>
        <p:nvSpPr>
          <p:cNvPr id="57" name="TextBox 1">
            <a:extLst>
              <a:ext uri="{FF2B5EF4-FFF2-40B4-BE49-F238E27FC236}">
                <a16:creationId xmlns:a16="http://schemas.microsoft.com/office/drawing/2014/main" id="{E486C111-C36D-4349-8E82-4CD4B517745D}"/>
              </a:ext>
            </a:extLst>
          </p:cNvPr>
          <p:cNvSpPr txBox="1"/>
          <p:nvPr/>
        </p:nvSpPr>
        <p:spPr>
          <a:xfrm>
            <a:off x="7531072" y="4170559"/>
            <a:ext cx="1076228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/>
              <a:t>Paint techniques:</a:t>
            </a:r>
          </a:p>
          <a:p>
            <a:r>
              <a:rPr lang="en-US" sz="1400">
                <a:cs typeface="Calibri"/>
              </a:rPr>
              <a:t>- Layering</a:t>
            </a:r>
          </a:p>
          <a:p>
            <a:r>
              <a:rPr lang="en-US" sz="1400">
                <a:cs typeface="Calibri"/>
              </a:rPr>
              <a:t>- Scratching</a:t>
            </a:r>
            <a:endParaRPr lang="en-US">
              <a:cs typeface="Calibri"/>
            </a:endParaRPr>
          </a:p>
          <a:p>
            <a:r>
              <a:rPr lang="en-US" sz="1400">
                <a:cs typeface="Calibri"/>
              </a:rPr>
              <a:t>- Mixing </a:t>
            </a:r>
          </a:p>
          <a:p>
            <a:pPr marL="285750" indent="-285750">
              <a:buFont typeface="Arial"/>
              <a:buChar char="•"/>
            </a:pPr>
            <a:endParaRPr lang="en-US" sz="1400">
              <a:cs typeface="Calibri"/>
            </a:endParaRPr>
          </a:p>
        </p:txBody>
      </p:sp>
      <p:pic>
        <p:nvPicPr>
          <p:cNvPr id="60" name="Picture 60" descr="Icon&#10;&#10;Description automatically generated">
            <a:extLst>
              <a:ext uri="{FF2B5EF4-FFF2-40B4-BE49-F238E27FC236}">
                <a16:creationId xmlns:a16="http://schemas.microsoft.com/office/drawing/2014/main" id="{A51FB75F-6D82-4310-A6FC-5652E0E4C2D0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310" r="19822" b="658"/>
          <a:stretch/>
        </p:blipFill>
        <p:spPr>
          <a:xfrm>
            <a:off x="7594600" y="5409203"/>
            <a:ext cx="969644" cy="120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6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B21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96" y="180356"/>
            <a:ext cx="12042648" cy="34326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032712" y="143779"/>
            <a:ext cx="519283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Year 9 Art Knowledge </a:t>
            </a:r>
            <a:r>
              <a:rPr lang="en-US" dirty="0" err="1">
                <a:solidFill>
                  <a:schemeClr val="bg1"/>
                </a:solidFill>
              </a:rPr>
              <a:t>Organiser</a:t>
            </a:r>
            <a:r>
              <a:rPr lang="en-US" dirty="0">
                <a:solidFill>
                  <a:schemeClr val="bg1"/>
                </a:solidFill>
              </a:rPr>
              <a:t> – THROUGH MY EYES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7127" y="558221"/>
            <a:ext cx="2238378" cy="6171676"/>
          </a:xfrm>
          <a:prstGeom prst="rect">
            <a:avLst/>
          </a:prstGeom>
          <a:noFill/>
          <a:ln w="38100">
            <a:solidFill>
              <a:srgbClr val="B21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8912484" y="4172686"/>
            <a:ext cx="3218569" cy="2562301"/>
          </a:xfrm>
          <a:prstGeom prst="rect">
            <a:avLst/>
          </a:prstGeom>
          <a:noFill/>
          <a:ln w="38100">
            <a:solidFill>
              <a:srgbClr val="B21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537190" y="567831"/>
            <a:ext cx="1286250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b="1" dirty="0"/>
              <a:t>Grid drawing</a:t>
            </a:r>
            <a:endParaRPr lang="en-US" sz="1600" b="1">
              <a:cs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36742" y="548656"/>
            <a:ext cx="3418725" cy="3507724"/>
          </a:xfrm>
          <a:prstGeom prst="rect">
            <a:avLst/>
          </a:prstGeom>
          <a:noFill/>
          <a:ln w="38100">
            <a:solidFill>
              <a:srgbClr val="B21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439739" y="872200"/>
            <a:ext cx="1102514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/>
              <a:t>Grid drawings can help you to obtain accurate portions and scale.</a:t>
            </a:r>
            <a:endParaRPr lang="en-US" sz="1400" dirty="0">
              <a:cs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675" y="553628"/>
            <a:ext cx="6139732" cy="3509597"/>
          </a:xfrm>
          <a:prstGeom prst="rect">
            <a:avLst/>
          </a:prstGeom>
          <a:noFill/>
          <a:ln w="38100">
            <a:solidFill>
              <a:srgbClr val="B21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2436359" y="4171433"/>
            <a:ext cx="6365863" cy="2558672"/>
          </a:xfrm>
          <a:prstGeom prst="rect">
            <a:avLst/>
          </a:prstGeom>
          <a:noFill/>
          <a:ln w="38100">
            <a:solidFill>
              <a:srgbClr val="B21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319082" y="617076"/>
            <a:ext cx="17676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/>
              <a:t>Key definitions</a:t>
            </a:r>
            <a:endParaRPr lang="en-GB" sz="2000" b="1">
              <a:cs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662632-B87A-48F5-956C-1C8CB811D21A}"/>
              </a:ext>
            </a:extLst>
          </p:cNvPr>
          <p:cNvSpPr txBox="1"/>
          <p:nvPr/>
        </p:nvSpPr>
        <p:spPr>
          <a:xfrm>
            <a:off x="172542" y="1040084"/>
            <a:ext cx="2080158" cy="47397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cs typeface="Calibri"/>
              </a:rPr>
              <a:t>Observational drawing: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Drawing what you see.</a:t>
            </a:r>
          </a:p>
          <a:p>
            <a:pPr marL="285750" indent="-285750">
              <a:spcBef>
                <a:spcPct val="0"/>
              </a:spcBef>
              <a:buFont typeface="Arial"/>
              <a:buChar char="•"/>
            </a:pPr>
            <a:r>
              <a:rPr lang="en-US" b="1" dirty="0" err="1">
                <a:ea typeface="+mn-lt"/>
                <a:cs typeface="+mn-lt"/>
              </a:rPr>
              <a:t>Monoprinting</a:t>
            </a:r>
            <a:r>
              <a:rPr lang="en-US" b="1" dirty="0">
                <a:ea typeface="+mn-lt"/>
                <a:cs typeface="+mn-lt"/>
              </a:rPr>
              <a:t>: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ct val="0"/>
              </a:spcBef>
            </a:pPr>
            <a:r>
              <a:rPr lang="en-US" b="1" dirty="0">
                <a:ea typeface="+mn-lt"/>
                <a:cs typeface="+mn-lt"/>
              </a:rPr>
              <a:t> </a:t>
            </a:r>
            <a:r>
              <a:rPr lang="en-GB" dirty="0">
                <a:ea typeface="+mn-lt"/>
                <a:cs typeface="+mn-lt"/>
              </a:rPr>
              <a:t>A form of printing where no two prints are alike.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ct val="0"/>
              </a:spcBef>
            </a:pPr>
            <a:r>
              <a:rPr lang="en-GB" dirty="0">
                <a:ea typeface="+mn-lt"/>
                <a:cs typeface="+mn-lt"/>
              </a:rPr>
              <a:t>(Mono = one).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cs typeface="Calibri"/>
              </a:rPr>
              <a:t>Proportion: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the dimensions and relationships between height, width and depth.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sz="1400" b="1">
              <a:cs typeface="Calibri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D588C846-7DB7-4967-90E1-A1C6D27E6F9F}"/>
              </a:ext>
            </a:extLst>
          </p:cNvPr>
          <p:cNvSpPr>
            <a:spLocks noGrp="1"/>
          </p:cNvSpPr>
          <p:nvPr/>
        </p:nvSpPr>
        <p:spPr>
          <a:xfrm>
            <a:off x="4112110" y="4422073"/>
            <a:ext cx="1739484" cy="234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latin typeface="+mn-lt"/>
              </a:rPr>
              <a:t>Surrealism  Art Movement</a:t>
            </a:r>
            <a:endParaRPr lang="en-US" sz="1600" b="1">
              <a:latin typeface="+mn-lt"/>
              <a:cs typeface="Calibri"/>
            </a:endParaRPr>
          </a:p>
        </p:txBody>
      </p:sp>
      <p:pic>
        <p:nvPicPr>
          <p:cNvPr id="49" name="Picture 48" descr="Grid Drawing Portraits | Portrait drawing, Intro to art, Drawing grid">
            <a:extLst>
              <a:ext uri="{FF2B5EF4-FFF2-40B4-BE49-F238E27FC236}">
                <a16:creationId xmlns:a16="http://schemas.microsoft.com/office/drawing/2014/main" id="{37D50E23-1E3E-1BBE-1462-F2F1CDB6D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" b="2557"/>
          <a:stretch/>
        </p:blipFill>
        <p:spPr bwMode="auto">
          <a:xfrm>
            <a:off x="3395061" y="879436"/>
            <a:ext cx="2422035" cy="311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Diagram&#10;&#10;Description automatically generated">
            <a:extLst>
              <a:ext uri="{FF2B5EF4-FFF2-40B4-BE49-F238E27FC236}">
                <a16:creationId xmlns:a16="http://schemas.microsoft.com/office/drawing/2014/main" id="{8AEFF3AF-2826-BE74-8378-BC4BFE8F8D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97" r="330" b="8791"/>
          <a:stretch/>
        </p:blipFill>
        <p:spPr>
          <a:xfrm>
            <a:off x="168729" y="4984607"/>
            <a:ext cx="2091893" cy="1658185"/>
          </a:xfrm>
          <a:prstGeom prst="rect">
            <a:avLst/>
          </a:prstGeom>
        </p:spPr>
      </p:pic>
      <p:pic>
        <p:nvPicPr>
          <p:cNvPr id="39" name="Picture 60" descr="A picture containing circle&#10;&#10;Description automatically generated">
            <a:extLst>
              <a:ext uri="{FF2B5EF4-FFF2-40B4-BE49-F238E27FC236}">
                <a16:creationId xmlns:a16="http://schemas.microsoft.com/office/drawing/2014/main" id="{C133C46D-A72C-ECCB-4291-3D33CD299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900" y="4265386"/>
            <a:ext cx="2897414" cy="2373084"/>
          </a:xfrm>
          <a:prstGeom prst="rect">
            <a:avLst/>
          </a:prstGeom>
        </p:spPr>
      </p:pic>
      <p:pic>
        <p:nvPicPr>
          <p:cNvPr id="63" name="Picture 63">
            <a:extLst>
              <a:ext uri="{FF2B5EF4-FFF2-40B4-BE49-F238E27FC236}">
                <a16:creationId xmlns:a16="http://schemas.microsoft.com/office/drawing/2014/main" id="{9012AAB0-3171-9C53-00BC-3A3C1DAE5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088" y="4863644"/>
            <a:ext cx="1889581" cy="1782084"/>
          </a:xfrm>
          <a:prstGeom prst="rect">
            <a:avLst/>
          </a:prstGeom>
        </p:spPr>
      </p:pic>
      <p:pic>
        <p:nvPicPr>
          <p:cNvPr id="64" name="Picture 64" descr="A picture containing person, glasses, wearing, spectacles&#10;&#10;Description automatically generated">
            <a:extLst>
              <a:ext uri="{FF2B5EF4-FFF2-40B4-BE49-F238E27FC236}">
                <a16:creationId xmlns:a16="http://schemas.microsoft.com/office/drawing/2014/main" id="{963437CA-344A-C9C2-4DCA-C1160383E9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2678" y="4259035"/>
            <a:ext cx="1468213" cy="2381251"/>
          </a:xfrm>
          <a:prstGeom prst="rect">
            <a:avLst/>
          </a:prstGeom>
        </p:spPr>
      </p:pic>
      <p:pic>
        <p:nvPicPr>
          <p:cNvPr id="65" name="Picture 65">
            <a:extLst>
              <a:ext uri="{FF2B5EF4-FFF2-40B4-BE49-F238E27FC236}">
                <a16:creationId xmlns:a16="http://schemas.microsoft.com/office/drawing/2014/main" id="{F188045A-42A1-78D1-0BA0-E1E776F56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2910" y="5690053"/>
            <a:ext cx="2647044" cy="954315"/>
          </a:xfrm>
          <a:prstGeom prst="rect">
            <a:avLst/>
          </a:prstGeom>
        </p:spPr>
      </p:pic>
      <p:pic>
        <p:nvPicPr>
          <p:cNvPr id="66" name="Picture 66">
            <a:extLst>
              <a:ext uri="{FF2B5EF4-FFF2-40B4-BE49-F238E27FC236}">
                <a16:creationId xmlns:a16="http://schemas.microsoft.com/office/drawing/2014/main" id="{CB68DEE3-455D-4171-2857-5AC0D6D719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4798" y="4259715"/>
            <a:ext cx="1694021" cy="1350283"/>
          </a:xfrm>
          <a:prstGeom prst="rect">
            <a:avLst/>
          </a:prstGeom>
        </p:spPr>
      </p:pic>
      <p:pic>
        <p:nvPicPr>
          <p:cNvPr id="67" name="Picture 67">
            <a:extLst>
              <a:ext uri="{FF2B5EF4-FFF2-40B4-BE49-F238E27FC236}">
                <a16:creationId xmlns:a16="http://schemas.microsoft.com/office/drawing/2014/main" id="{59B96387-C2E1-7FC7-D0EC-50CEBDDE19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1776" y="4260851"/>
            <a:ext cx="910597" cy="1348014"/>
          </a:xfrm>
          <a:prstGeom prst="rect">
            <a:avLst/>
          </a:prstGeom>
        </p:spPr>
      </p:pic>
      <p:pic>
        <p:nvPicPr>
          <p:cNvPr id="68" name="Picture 68">
            <a:extLst>
              <a:ext uri="{FF2B5EF4-FFF2-40B4-BE49-F238E27FC236}">
                <a16:creationId xmlns:a16="http://schemas.microsoft.com/office/drawing/2014/main" id="{8E737D23-71BD-1D58-2652-9CB830184B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67270" y="627290"/>
            <a:ext cx="1792060" cy="1869622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E84FF33-82F4-9B35-3198-39B62AA9B03B}"/>
              </a:ext>
            </a:extLst>
          </p:cNvPr>
          <p:cNvSpPr txBox="1"/>
          <p:nvPr/>
        </p:nvSpPr>
        <p:spPr>
          <a:xfrm>
            <a:off x="6095333" y="567831"/>
            <a:ext cx="2151551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b="1" dirty="0" err="1"/>
              <a:t>Monoprinting</a:t>
            </a:r>
            <a:r>
              <a:rPr lang="en-US" sz="1600" b="1" dirty="0"/>
              <a:t> portraits</a:t>
            </a:r>
            <a:endParaRPr lang="en-US" sz="1600" b="1">
              <a:cs typeface="Calibri"/>
            </a:endParaRPr>
          </a:p>
        </p:txBody>
      </p:sp>
      <p:pic>
        <p:nvPicPr>
          <p:cNvPr id="70" name="Picture 70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5D16985C-269D-D3EE-37EE-9E88A945F5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8246" y="959303"/>
            <a:ext cx="2095500" cy="2962275"/>
          </a:xfrm>
          <a:prstGeom prst="rect">
            <a:avLst/>
          </a:prstGeom>
        </p:spPr>
      </p:pic>
      <p:pic>
        <p:nvPicPr>
          <p:cNvPr id="71" name="Picture 71" descr="A picture containing text&#10;&#10;Description automatically generated">
            <a:extLst>
              <a:ext uri="{FF2B5EF4-FFF2-40B4-BE49-F238E27FC236}">
                <a16:creationId xmlns:a16="http://schemas.microsoft.com/office/drawing/2014/main" id="{E2F7D942-6DC8-2089-8C7F-E5D25B084B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41178" y="623207"/>
            <a:ext cx="1811111" cy="1853294"/>
          </a:xfrm>
          <a:prstGeom prst="rect">
            <a:avLst/>
          </a:prstGeom>
        </p:spPr>
      </p:pic>
      <p:pic>
        <p:nvPicPr>
          <p:cNvPr id="72" name="Picture 72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C0DCAAC9-81EF-3E4C-49D5-1A69EF4103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38456" y="2600425"/>
            <a:ext cx="2220685" cy="1319692"/>
          </a:xfrm>
          <a:prstGeom prst="rect">
            <a:avLst/>
          </a:prstGeom>
        </p:spPr>
      </p:pic>
      <p:pic>
        <p:nvPicPr>
          <p:cNvPr id="73" name="Picture 73">
            <a:extLst>
              <a:ext uri="{FF2B5EF4-FFF2-40B4-BE49-F238E27FC236}">
                <a16:creationId xmlns:a16="http://schemas.microsoft.com/office/drawing/2014/main" id="{759353D7-8DBE-C563-7BF4-B3A4822DF1A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7437" r="-606" b="6009"/>
          <a:stretch/>
        </p:blipFill>
        <p:spPr>
          <a:xfrm>
            <a:off x="10660517" y="2599686"/>
            <a:ext cx="1245079" cy="131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73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A4A55472C344C950E4EEA7993E1ED" ma:contentTypeVersion="16" ma:contentTypeDescription="Create a new document." ma:contentTypeScope="" ma:versionID="b7744696b3d076ef9bff60097adfd134">
  <xsd:schema xmlns:xsd="http://www.w3.org/2001/XMLSchema" xmlns:xs="http://www.w3.org/2001/XMLSchema" xmlns:p="http://schemas.microsoft.com/office/2006/metadata/properties" xmlns:ns2="53038477-11b9-4b50-bb37-4d087f9619fe" xmlns:ns3="67e4d28b-84d4-496d-83de-d60e9caa6883" targetNamespace="http://schemas.microsoft.com/office/2006/metadata/properties" ma:root="true" ma:fieldsID="2a4fa58840d1624a6eb32f615feb3adf" ns2:_="" ns3:_="">
    <xsd:import namespace="53038477-11b9-4b50-bb37-4d087f9619fe"/>
    <xsd:import namespace="67e4d28b-84d4-496d-83de-d60e9caa68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38477-11b9-4b50-bb37-4d087f961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5f39a2c-7ee1-4bc3-873a-f84a6ad208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4d28b-84d4-496d-83de-d60e9caa6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96b78e-3b6f-4a42-a0a2-6cd29fbe4635}" ma:internalName="TaxCatchAll" ma:showField="CatchAllData" ma:web="67e4d28b-84d4-496d-83de-d60e9caa68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e4d28b-84d4-496d-83de-d60e9caa6883" xsi:nil="true"/>
    <lcf76f155ced4ddcb4097134ff3c332f xmlns="53038477-11b9-4b50-bb37-4d087f9619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B042B2-1954-4E46-8619-5ADD7E7183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725EC3-CCF7-476E-A3EF-4148E05389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038477-11b9-4b50-bb37-4d087f9619fe"/>
    <ds:schemaRef ds:uri="67e4d28b-84d4-496d-83de-d60e9caa6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94DBB2-89D7-4ABD-8DE2-21E41832A115}">
  <ds:schemaRefs>
    <ds:schemaRef ds:uri="http://schemas.microsoft.com/office/2006/metadata/properties"/>
    <ds:schemaRef ds:uri="http://schemas.microsoft.com/office/infopath/2007/PartnerControls"/>
    <ds:schemaRef ds:uri="67e4d28b-84d4-496d-83de-d60e9caa6883"/>
    <ds:schemaRef ds:uri="53038477-11b9-4b50-bb37-4d087f9619f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Poppy Attwell</dc:creator>
  <cp:revision>141</cp:revision>
  <dcterms:created xsi:type="dcterms:W3CDTF">2021-09-30T16:24:03Z</dcterms:created>
  <dcterms:modified xsi:type="dcterms:W3CDTF">2023-01-17T11:36:10Z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0x010100192A4A55472C344C950E4EEA7993E1ED</vt:lpwstr>
  </property>
</Properties>
</file>