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6"/>
  </p:notesMasterIdLst>
  <p:sldIdLst>
    <p:sldId id="256" r:id="rId5"/>
  </p:sldIdLst>
  <p:sldSz cx="9144000" cy="6858000" type="screen4x3"/>
  <p:notesSz cx="9872663" cy="14301788"/>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7597412-D072-434F-8E9F-8B1C88830023}">
  <a:tblStyle styleId="{E7597412-D072-434F-8E9F-8B1C88830023}"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60860342-806C-40CE-B96C-F6AC87966E09}" styleName="Table_1">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9079A45F-DC5C-41C9-9F86-215832815614}"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8AB46CBB-BC74-42F3-B0EA-52C56C441EC5}" styleName="Table_3">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9C848D0E-9385-4B26-B90A-12D45C2A6A3A}" styleName="Table_4">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0D22D5CB-2240-48E7-BB22-69CF028E2DAD}" styleName="Table_5">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76668BDE-B1D9-4FBB-A300-BF4EBCEDF81F}" styleName="Table_6">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8CF129D1-3933-46C4-98D4-8CFBAB3D7BF8}" styleName="Table_7">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3AA4FA8E-1366-45D6-9212-ECE39038E44E}" styleName="Table_8">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B0539FD2-CFEE-446E-B817-11605004D8B9}" styleName="Table_9">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69" autoAdjust="0"/>
    <p:restoredTop sz="94086" autoAdjust="0"/>
  </p:normalViewPr>
  <p:slideViewPr>
    <p:cSldViewPr>
      <p:cViewPr varScale="1">
        <p:scale>
          <a:sx n="65" d="100"/>
          <a:sy n="65" d="100"/>
        </p:scale>
        <p:origin x="171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2" y="1"/>
            <a:ext cx="4278152" cy="715089"/>
          </a:xfrm>
          <a:prstGeom prst="rect">
            <a:avLst/>
          </a:prstGeom>
          <a:noFill/>
          <a:ln>
            <a:noFill/>
          </a:ln>
        </p:spPr>
        <p:txBody>
          <a:bodyPr lIns="133161" tIns="133161" rIns="133161" bIns="133161" anchor="t" anchorCtr="0"/>
          <a:lstStyle>
            <a:lvl1pPr marL="0" marR="0" indent="0" algn="l" rtl="0">
              <a:spcBef>
                <a:spcPts val="0"/>
              </a:spcBef>
              <a:defRPr/>
            </a:lvl1pPr>
            <a:lvl2pPr marL="665912" marR="0" indent="0" algn="l" rtl="0">
              <a:spcBef>
                <a:spcPts val="0"/>
              </a:spcBef>
              <a:defRPr/>
            </a:lvl2pPr>
            <a:lvl3pPr marL="1331824" marR="0" indent="0" algn="l" rtl="0">
              <a:spcBef>
                <a:spcPts val="0"/>
              </a:spcBef>
              <a:defRPr/>
            </a:lvl3pPr>
            <a:lvl4pPr marL="1997735" marR="0" indent="0" algn="l" rtl="0">
              <a:spcBef>
                <a:spcPts val="0"/>
              </a:spcBef>
              <a:defRPr/>
            </a:lvl4pPr>
            <a:lvl5pPr marL="2663647" marR="0" indent="0" algn="l" rtl="0">
              <a:spcBef>
                <a:spcPts val="0"/>
              </a:spcBef>
              <a:defRPr/>
            </a:lvl5pPr>
            <a:lvl6pPr marL="3329559" marR="0" indent="0" algn="l" rtl="0">
              <a:spcBef>
                <a:spcPts val="0"/>
              </a:spcBef>
              <a:defRPr/>
            </a:lvl6pPr>
            <a:lvl7pPr marL="3995471" marR="0" indent="0" algn="l" rtl="0">
              <a:spcBef>
                <a:spcPts val="0"/>
              </a:spcBef>
              <a:defRPr/>
            </a:lvl7pPr>
            <a:lvl8pPr marL="4661383" marR="0" indent="0" algn="l" rtl="0">
              <a:spcBef>
                <a:spcPts val="0"/>
              </a:spcBef>
              <a:defRPr/>
            </a:lvl8pPr>
            <a:lvl9pPr marL="5327294" marR="0" indent="0" algn="l" rtl="0">
              <a:spcBef>
                <a:spcPts val="0"/>
              </a:spcBef>
              <a:defRPr/>
            </a:lvl9pPr>
          </a:lstStyle>
          <a:p>
            <a:endParaRPr/>
          </a:p>
        </p:txBody>
      </p:sp>
      <p:sp>
        <p:nvSpPr>
          <p:cNvPr id="3" name="Shape 3"/>
          <p:cNvSpPr txBox="1">
            <a:spLocks noGrp="1"/>
          </p:cNvSpPr>
          <p:nvPr>
            <p:ph type="dt" idx="10"/>
          </p:nvPr>
        </p:nvSpPr>
        <p:spPr>
          <a:xfrm>
            <a:off x="5592224" y="1"/>
            <a:ext cx="4278152" cy="715089"/>
          </a:xfrm>
          <a:prstGeom prst="rect">
            <a:avLst/>
          </a:prstGeom>
          <a:noFill/>
          <a:ln>
            <a:noFill/>
          </a:ln>
        </p:spPr>
        <p:txBody>
          <a:bodyPr lIns="133161" tIns="133161" rIns="133161" bIns="133161" anchor="t" anchorCtr="0"/>
          <a:lstStyle>
            <a:lvl1pPr marL="0" marR="0" indent="0" algn="r" rtl="0">
              <a:spcBef>
                <a:spcPts val="0"/>
              </a:spcBef>
              <a:defRPr/>
            </a:lvl1pPr>
            <a:lvl2pPr marL="665912" marR="0" indent="0" algn="l" rtl="0">
              <a:spcBef>
                <a:spcPts val="0"/>
              </a:spcBef>
              <a:defRPr/>
            </a:lvl2pPr>
            <a:lvl3pPr marL="1331824" marR="0" indent="0" algn="l" rtl="0">
              <a:spcBef>
                <a:spcPts val="0"/>
              </a:spcBef>
              <a:defRPr/>
            </a:lvl3pPr>
            <a:lvl4pPr marL="1997735" marR="0" indent="0" algn="l" rtl="0">
              <a:spcBef>
                <a:spcPts val="0"/>
              </a:spcBef>
              <a:defRPr/>
            </a:lvl4pPr>
            <a:lvl5pPr marL="2663647" marR="0" indent="0" algn="l" rtl="0">
              <a:spcBef>
                <a:spcPts val="0"/>
              </a:spcBef>
              <a:defRPr/>
            </a:lvl5pPr>
            <a:lvl6pPr marL="3329559" marR="0" indent="0" algn="l" rtl="0">
              <a:spcBef>
                <a:spcPts val="0"/>
              </a:spcBef>
              <a:defRPr/>
            </a:lvl6pPr>
            <a:lvl7pPr marL="3995471" marR="0" indent="0" algn="l" rtl="0">
              <a:spcBef>
                <a:spcPts val="0"/>
              </a:spcBef>
              <a:defRPr/>
            </a:lvl7pPr>
            <a:lvl8pPr marL="4661383" marR="0" indent="0" algn="l" rtl="0">
              <a:spcBef>
                <a:spcPts val="0"/>
              </a:spcBef>
              <a:defRPr/>
            </a:lvl8pPr>
            <a:lvl9pPr marL="5327294" marR="0" indent="0" algn="l" rtl="0">
              <a:spcBef>
                <a:spcPts val="0"/>
              </a:spcBef>
              <a:defRPr/>
            </a:lvl9pPr>
          </a:lstStyle>
          <a:p>
            <a:endParaRPr/>
          </a:p>
        </p:txBody>
      </p:sp>
      <p:sp>
        <p:nvSpPr>
          <p:cNvPr id="4" name="Shape 4"/>
          <p:cNvSpPr>
            <a:spLocks noGrp="1" noRot="1" noChangeAspect="1"/>
          </p:cNvSpPr>
          <p:nvPr>
            <p:ph type="sldImg" idx="3"/>
          </p:nvPr>
        </p:nvSpPr>
        <p:spPr>
          <a:xfrm>
            <a:off x="1360488" y="1073150"/>
            <a:ext cx="7151687" cy="5362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987269" y="6793350"/>
            <a:ext cx="7898128" cy="6435804"/>
          </a:xfrm>
          <a:prstGeom prst="rect">
            <a:avLst/>
          </a:prstGeom>
          <a:noFill/>
          <a:ln>
            <a:noFill/>
          </a:ln>
        </p:spPr>
        <p:txBody>
          <a:bodyPr lIns="133161" tIns="133161" rIns="133161" bIns="133161"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2" y="13584218"/>
            <a:ext cx="4278152" cy="715089"/>
          </a:xfrm>
          <a:prstGeom prst="rect">
            <a:avLst/>
          </a:prstGeom>
          <a:noFill/>
          <a:ln>
            <a:noFill/>
          </a:ln>
        </p:spPr>
        <p:txBody>
          <a:bodyPr lIns="133161" tIns="133161" rIns="133161" bIns="133161" anchor="b" anchorCtr="0"/>
          <a:lstStyle>
            <a:lvl1pPr marL="0" marR="0" indent="0" algn="l" rtl="0">
              <a:spcBef>
                <a:spcPts val="0"/>
              </a:spcBef>
              <a:defRPr/>
            </a:lvl1pPr>
            <a:lvl2pPr marL="665912" marR="0" indent="0" algn="l" rtl="0">
              <a:spcBef>
                <a:spcPts val="0"/>
              </a:spcBef>
              <a:defRPr/>
            </a:lvl2pPr>
            <a:lvl3pPr marL="1331824" marR="0" indent="0" algn="l" rtl="0">
              <a:spcBef>
                <a:spcPts val="0"/>
              </a:spcBef>
              <a:defRPr/>
            </a:lvl3pPr>
            <a:lvl4pPr marL="1997735" marR="0" indent="0" algn="l" rtl="0">
              <a:spcBef>
                <a:spcPts val="0"/>
              </a:spcBef>
              <a:defRPr/>
            </a:lvl4pPr>
            <a:lvl5pPr marL="2663647" marR="0" indent="0" algn="l" rtl="0">
              <a:spcBef>
                <a:spcPts val="0"/>
              </a:spcBef>
              <a:defRPr/>
            </a:lvl5pPr>
            <a:lvl6pPr marL="3329559" marR="0" indent="0" algn="l" rtl="0">
              <a:spcBef>
                <a:spcPts val="0"/>
              </a:spcBef>
              <a:defRPr/>
            </a:lvl6pPr>
            <a:lvl7pPr marL="3995471" marR="0" indent="0" algn="l" rtl="0">
              <a:spcBef>
                <a:spcPts val="0"/>
              </a:spcBef>
              <a:defRPr/>
            </a:lvl7pPr>
            <a:lvl8pPr marL="4661383" marR="0" indent="0" algn="l" rtl="0">
              <a:spcBef>
                <a:spcPts val="0"/>
              </a:spcBef>
              <a:defRPr/>
            </a:lvl8pPr>
            <a:lvl9pPr marL="5327294" marR="0" indent="0" algn="l" rtl="0">
              <a:spcBef>
                <a:spcPts val="0"/>
              </a:spcBef>
              <a:defRPr/>
            </a:lvl9pPr>
          </a:lstStyle>
          <a:p>
            <a:endParaRPr/>
          </a:p>
        </p:txBody>
      </p:sp>
      <p:sp>
        <p:nvSpPr>
          <p:cNvPr id="7" name="Shape 7"/>
          <p:cNvSpPr txBox="1">
            <a:spLocks noGrp="1"/>
          </p:cNvSpPr>
          <p:nvPr>
            <p:ph type="sldNum" idx="12"/>
          </p:nvPr>
        </p:nvSpPr>
        <p:spPr>
          <a:xfrm>
            <a:off x="5592224" y="13584218"/>
            <a:ext cx="4278152" cy="715089"/>
          </a:xfrm>
          <a:prstGeom prst="rect">
            <a:avLst/>
          </a:prstGeom>
          <a:noFill/>
          <a:ln>
            <a:noFill/>
          </a:ln>
        </p:spPr>
        <p:txBody>
          <a:bodyPr lIns="133161" tIns="66562" rIns="133161" bIns="66562" anchor="b" anchorCtr="0">
            <a:noAutofit/>
          </a:bodyPr>
          <a:lstStyle>
            <a:lvl1pPr marL="0" marR="0" indent="0" algn="r" rtl="0">
              <a:spcBef>
                <a:spcPts val="0"/>
              </a:spcBef>
              <a:buNone/>
              <a:defRPr sz="17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360488" y="1073150"/>
            <a:ext cx="7151687" cy="5362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987269" y="6793350"/>
            <a:ext cx="7898128" cy="6435804"/>
          </a:xfrm>
          <a:prstGeom prst="rect">
            <a:avLst/>
          </a:prstGeom>
          <a:noFill/>
          <a:ln>
            <a:noFill/>
          </a:ln>
        </p:spPr>
        <p:txBody>
          <a:bodyPr lIns="133161" tIns="66562" rIns="133161" bIns="66562" anchor="t" anchorCtr="0">
            <a:noAutofit/>
          </a:bodyPr>
          <a:lstStyle/>
          <a:p>
            <a:endParaRPr sz="1700" dirty="0">
              <a:solidFill>
                <a:schemeClr val="dk1"/>
              </a:solidFill>
              <a:latin typeface="Calibri"/>
              <a:ea typeface="Calibri"/>
              <a:cs typeface="Calibri"/>
              <a:sym typeface="Calibri"/>
            </a:endParaRPr>
          </a:p>
        </p:txBody>
      </p:sp>
      <p:sp>
        <p:nvSpPr>
          <p:cNvPr id="92" name="Shape 92"/>
          <p:cNvSpPr txBox="1">
            <a:spLocks noGrp="1"/>
          </p:cNvSpPr>
          <p:nvPr>
            <p:ph type="sldNum" idx="12"/>
          </p:nvPr>
        </p:nvSpPr>
        <p:spPr>
          <a:xfrm>
            <a:off x="5592224" y="13584218"/>
            <a:ext cx="4278152" cy="715089"/>
          </a:xfrm>
          <a:prstGeom prst="rect">
            <a:avLst/>
          </a:prstGeom>
          <a:noFill/>
          <a:ln>
            <a:noFill/>
          </a:ln>
        </p:spPr>
        <p:txBody>
          <a:bodyPr lIns="133161" tIns="66562" rIns="133161" bIns="66562" anchor="b" anchorCtr="0">
            <a:noAutofit/>
          </a:bodyPr>
          <a:lstStyle/>
          <a:p>
            <a:pPr>
              <a:buSzPct val="25000"/>
            </a:pPr>
            <a:fld id="{00000000-1234-1234-1234-123412341234}" type="slidenum">
              <a:rPr lang="en-US"/>
              <a:pPr>
                <a:buSzPct val="2500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4" name="Shape 84"/>
          <p:cNvGraphicFramePr/>
          <p:nvPr>
            <p:extLst>
              <p:ext uri="{D42A27DB-BD31-4B8C-83A1-F6EECF244321}">
                <p14:modId xmlns:p14="http://schemas.microsoft.com/office/powerpoint/2010/main" val="225907607"/>
              </p:ext>
            </p:extLst>
          </p:nvPr>
        </p:nvGraphicFramePr>
        <p:xfrm>
          <a:off x="12864" y="12974"/>
          <a:ext cx="2450434" cy="3356314"/>
        </p:xfrm>
        <a:graphic>
          <a:graphicData uri="http://schemas.openxmlformats.org/drawingml/2006/table">
            <a:tbl>
              <a:tblPr firstRow="1" bandRow="1">
                <a:noFill/>
                <a:tableStyleId>{E7597412-D072-434F-8E9F-8B1C88830023}</a:tableStyleId>
              </a:tblPr>
              <a:tblGrid>
                <a:gridCol w="387003">
                  <a:extLst>
                    <a:ext uri="{9D8B030D-6E8A-4147-A177-3AD203B41FA5}">
                      <a16:colId xmlns:a16="http://schemas.microsoft.com/office/drawing/2014/main" val="20000"/>
                    </a:ext>
                  </a:extLst>
                </a:gridCol>
                <a:gridCol w="2063431">
                  <a:extLst>
                    <a:ext uri="{9D8B030D-6E8A-4147-A177-3AD203B41FA5}">
                      <a16:colId xmlns:a16="http://schemas.microsoft.com/office/drawing/2014/main" val="20001"/>
                    </a:ext>
                  </a:extLst>
                </a:gridCol>
              </a:tblGrid>
              <a:tr h="308757">
                <a:tc>
                  <a:txBody>
                    <a:bodyPr/>
                    <a:lstStyle/>
                    <a:p>
                      <a:pPr marL="0" marR="0" lvl="0" indent="0" algn="ctr" rtl="0">
                        <a:spcBef>
                          <a:spcPts val="0"/>
                        </a:spcBef>
                        <a:buSzPct val="25000"/>
                        <a:buNone/>
                      </a:pPr>
                      <a:endParaRPr lang="en-US" sz="1200" b="1" u="none" strike="noStrike" cap="none" baseline="0" dirty="0">
                        <a:solidFill>
                          <a:srgbClr val="FFFFFF"/>
                        </a:solidFill>
                      </a:endParaRPr>
                    </a:p>
                  </a:txBody>
                  <a:tcPr marL="91450" marR="91450" marT="45725" marB="45725">
                    <a:solidFill>
                      <a:schemeClr val="dk1"/>
                    </a:solidFill>
                  </a:tcPr>
                </a:tc>
                <a:tc>
                  <a:txBody>
                    <a:bodyPr/>
                    <a:lstStyle/>
                    <a:p>
                      <a:pPr marL="0" marR="0" lvl="0" indent="0" algn="ctr" rtl="0">
                        <a:spcBef>
                          <a:spcPts val="0"/>
                        </a:spcBef>
                        <a:buSzPct val="25000"/>
                        <a:buNone/>
                      </a:pPr>
                      <a:r>
                        <a:rPr lang="en-US" sz="1400" b="1" i="0" u="none" strike="noStrike" cap="none" baseline="0" dirty="0">
                          <a:solidFill>
                            <a:schemeClr val="lt1"/>
                          </a:solidFill>
                        </a:rPr>
                        <a:t>Plot</a:t>
                      </a:r>
                    </a:p>
                  </a:txBody>
                  <a:tcPr marL="91450" marR="91450" marT="45725" marB="45725">
                    <a:solidFill>
                      <a:schemeClr val="dk1"/>
                    </a:solidFill>
                  </a:tcPr>
                </a:tc>
                <a:extLst>
                  <a:ext uri="{0D108BD9-81ED-4DB2-BD59-A6C34878D82A}">
                    <a16:rowId xmlns:a16="http://schemas.microsoft.com/office/drawing/2014/main" val="10000"/>
                  </a:ext>
                </a:extLst>
              </a:tr>
              <a:tr h="1048358">
                <a:tc>
                  <a:txBody>
                    <a:bodyPr/>
                    <a:lstStyle/>
                    <a:p>
                      <a:pPr marL="0" marR="0" lvl="0" indent="0" algn="l" rtl="0">
                        <a:spcBef>
                          <a:spcPts val="0"/>
                        </a:spcBef>
                        <a:buSzPct val="25000"/>
                        <a:buNone/>
                      </a:pPr>
                      <a:r>
                        <a:rPr lang="en-US" sz="600" b="1" u="none" strike="noStrike" cap="none" baseline="0" dirty="0"/>
                        <a:t>Act 1 </a:t>
                      </a:r>
                    </a:p>
                  </a:txBody>
                  <a:tcPr marL="91450" marR="91450" marT="45725" marB="45725"/>
                </a:tc>
                <a:tc>
                  <a:txBody>
                    <a:bodyPr/>
                    <a:lstStyle/>
                    <a:p>
                      <a:pPr marL="0" marR="0" lvl="0" indent="0" algn="just" defTabSz="914400" rtl="0" eaLnBrk="1" fontAlgn="auto" latinLnBrk="0" hangingPunct="1">
                        <a:lnSpc>
                          <a:spcPct val="100000"/>
                        </a:lnSpc>
                        <a:spcBef>
                          <a:spcPts val="0"/>
                        </a:spcBef>
                        <a:spcAft>
                          <a:spcPts val="0"/>
                        </a:spcAft>
                        <a:buClrTx/>
                        <a:buSzPct val="25000"/>
                        <a:buFontTx/>
                        <a:buNone/>
                        <a:tabLst/>
                        <a:defRPr/>
                      </a:pPr>
                      <a:r>
                        <a:rPr lang="en-GB" sz="700" dirty="0"/>
                        <a:t>The Birling</a:t>
                      </a:r>
                      <a:r>
                        <a:rPr lang="en-GB" sz="700" baseline="0" dirty="0"/>
                        <a:t> family are celebrating </a:t>
                      </a:r>
                      <a:r>
                        <a:rPr lang="en-GB" sz="700" b="1" baseline="0" dirty="0"/>
                        <a:t>Sheila and Gerald’s engagement</a:t>
                      </a:r>
                      <a:r>
                        <a:rPr lang="en-GB" sz="700" baseline="0" dirty="0"/>
                        <a:t>. Mr Birling talks  about his </a:t>
                      </a:r>
                      <a:r>
                        <a:rPr lang="en-GB" sz="700" b="1" baseline="0" dirty="0"/>
                        <a:t>capitalist ideas</a:t>
                      </a:r>
                      <a:r>
                        <a:rPr lang="en-GB" sz="700" baseline="0" dirty="0"/>
                        <a:t>. </a:t>
                      </a:r>
                      <a:r>
                        <a:rPr lang="en-GB" sz="700" b="1" baseline="0" dirty="0"/>
                        <a:t>An inspector arrives </a:t>
                      </a:r>
                      <a:r>
                        <a:rPr lang="en-GB" sz="700" b="0" baseline="0" dirty="0"/>
                        <a:t>and reveals the </a:t>
                      </a:r>
                      <a:r>
                        <a:rPr lang="en-GB" sz="700" b="1" baseline="0" dirty="0"/>
                        <a:t>suicide of Eva Smith</a:t>
                      </a:r>
                      <a:r>
                        <a:rPr lang="en-GB" sz="700" b="0" baseline="0" dirty="0"/>
                        <a:t>. He </a:t>
                      </a:r>
                      <a:r>
                        <a:rPr lang="en-GB" sz="700" b="1" baseline="0" dirty="0"/>
                        <a:t>questions Mr Birling (who sacked Eva Smith from his factory) </a:t>
                      </a:r>
                      <a:r>
                        <a:rPr lang="en-GB" sz="700" b="0" baseline="0" dirty="0"/>
                        <a:t>and</a:t>
                      </a:r>
                      <a:r>
                        <a:rPr lang="en-GB" sz="700" b="1" baseline="0" dirty="0"/>
                        <a:t> Sheila Birling (who got her fired from her next job, at a department store.) </a:t>
                      </a:r>
                      <a:r>
                        <a:rPr lang="en-GB" sz="700" b="0" baseline="0" dirty="0"/>
                        <a:t>It ends on the cliff-hanger that Gerald knew Eva by the name Daisy Renton. </a:t>
                      </a:r>
                      <a:endParaRPr lang="en-GB" sz="700" b="0" dirty="0"/>
                    </a:p>
                    <a:p>
                      <a:pPr marL="0" marR="0" lvl="0" indent="0" algn="just" defTabSz="914400" rtl="0" eaLnBrk="1" fontAlgn="auto" latinLnBrk="0" hangingPunct="1">
                        <a:lnSpc>
                          <a:spcPct val="100000"/>
                        </a:lnSpc>
                        <a:spcBef>
                          <a:spcPts val="0"/>
                        </a:spcBef>
                        <a:spcAft>
                          <a:spcPts val="0"/>
                        </a:spcAft>
                        <a:buClrTx/>
                        <a:buSzPct val="25000"/>
                        <a:buFontTx/>
                        <a:buNone/>
                        <a:tabLst/>
                        <a:defRPr/>
                      </a:pPr>
                      <a:endParaRPr lang="en-GB" sz="700" b="0" i="0" u="none" strike="noStrike" cap="none" baseline="0" dirty="0">
                        <a:solidFill>
                          <a:schemeClr val="dk1"/>
                        </a:solidFill>
                        <a:latin typeface="Calibri"/>
                        <a:ea typeface="Calibri"/>
                        <a:cs typeface="Calibri"/>
                        <a:sym typeface="Arial"/>
                      </a:endParaRPr>
                    </a:p>
                  </a:txBody>
                  <a:tcPr marL="91450" marR="91450" marT="45725" marB="45725"/>
                </a:tc>
                <a:extLst>
                  <a:ext uri="{0D108BD9-81ED-4DB2-BD59-A6C34878D82A}">
                    <a16:rowId xmlns:a16="http://schemas.microsoft.com/office/drawing/2014/main" val="10001"/>
                  </a:ext>
                </a:extLst>
              </a:tr>
              <a:tr h="942004">
                <a:tc>
                  <a:txBody>
                    <a:bodyPr/>
                    <a:lstStyle/>
                    <a:p>
                      <a:pPr marL="0" marR="0" lvl="0" indent="0" algn="l" rtl="0">
                        <a:spcBef>
                          <a:spcPts val="0"/>
                        </a:spcBef>
                        <a:buSzPct val="25000"/>
                        <a:buNone/>
                      </a:pPr>
                      <a:r>
                        <a:rPr lang="en-US" sz="600" b="1" u="none" strike="noStrike" cap="none" baseline="0" dirty="0"/>
                        <a:t>Act 2 </a:t>
                      </a:r>
                    </a:p>
                  </a:txBody>
                  <a:tcPr marL="91450" marR="91450" marT="45725" marB="45725"/>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700" dirty="0"/>
                        <a:t>The</a:t>
                      </a:r>
                      <a:r>
                        <a:rPr lang="en-GB" sz="700" baseline="0" dirty="0"/>
                        <a:t> inspector </a:t>
                      </a:r>
                      <a:r>
                        <a:rPr lang="en-GB" sz="700" b="1" baseline="0" dirty="0"/>
                        <a:t>questions Gerald Croft (who had an affair with Eva, who had changed her name to Daisy Renton.) Eric, </a:t>
                      </a:r>
                      <a:r>
                        <a:rPr lang="en-GB" sz="700" b="0" baseline="0" dirty="0"/>
                        <a:t>becomes distressed and leaves. The Inspector </a:t>
                      </a:r>
                      <a:r>
                        <a:rPr lang="en-GB" sz="700" b="1" baseline="0" dirty="0"/>
                        <a:t>questions Mrs Birling (who refused to give Eva help when she came to Mrs Birling’s charity.)</a:t>
                      </a:r>
                      <a:r>
                        <a:rPr lang="en-GB" sz="700" baseline="0" dirty="0"/>
                        <a:t> It becomes clear that </a:t>
                      </a:r>
                      <a:r>
                        <a:rPr lang="en-GB" sz="700" b="1" baseline="0" dirty="0"/>
                        <a:t>Eva was pregnant</a:t>
                      </a:r>
                      <a:r>
                        <a:rPr lang="en-GB" sz="700" baseline="0" dirty="0"/>
                        <a:t>. We realise at the end of the scene that Eric was the father of the child as he walks into the room. </a:t>
                      </a:r>
                      <a:endParaRPr lang="en-GB" sz="700" dirty="0"/>
                    </a:p>
                  </a:txBody>
                  <a:tcPr marL="91450" marR="91450" marT="45725" marB="45725"/>
                </a:tc>
                <a:extLst>
                  <a:ext uri="{0D108BD9-81ED-4DB2-BD59-A6C34878D82A}">
                    <a16:rowId xmlns:a16="http://schemas.microsoft.com/office/drawing/2014/main" val="10002"/>
                  </a:ext>
                </a:extLst>
              </a:tr>
              <a:tr h="1051097">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600" b="1" u="none" strike="noStrike" cap="none" baseline="0" dirty="0"/>
                        <a:t>Act 3</a:t>
                      </a:r>
                    </a:p>
                  </a:txBody>
                  <a:tcPr marL="91450" marR="91450" marT="45725" marB="45725"/>
                </a:tc>
                <a:tc>
                  <a:txBody>
                    <a:bodyPr/>
                    <a:lstStyle/>
                    <a:p>
                      <a:pPr marL="0" marR="0" lvl="0" indent="0" algn="just" defTabSz="914400" rtl="0" eaLnBrk="1" fontAlgn="auto" latinLnBrk="0" hangingPunct="1">
                        <a:lnSpc>
                          <a:spcPct val="100000"/>
                        </a:lnSpc>
                        <a:spcBef>
                          <a:spcPts val="0"/>
                        </a:spcBef>
                        <a:spcAft>
                          <a:spcPts val="0"/>
                        </a:spcAft>
                        <a:buClrTx/>
                        <a:buSzPct val="25000"/>
                        <a:buFontTx/>
                        <a:buNone/>
                        <a:tabLst/>
                        <a:defRPr/>
                      </a:pPr>
                      <a:r>
                        <a:rPr lang="en-GB" sz="700" dirty="0"/>
                        <a:t>The</a:t>
                      </a:r>
                      <a:r>
                        <a:rPr lang="en-GB" sz="700" baseline="0" dirty="0"/>
                        <a:t> inspector </a:t>
                      </a:r>
                      <a:r>
                        <a:rPr lang="en-GB" sz="700" b="1" baseline="0" dirty="0"/>
                        <a:t>questions Eric (who got Daisy pregnant and then stole money for her</a:t>
                      </a:r>
                      <a:r>
                        <a:rPr lang="en-GB" sz="700" baseline="0" dirty="0"/>
                        <a:t>.</a:t>
                      </a:r>
                      <a:r>
                        <a:rPr lang="en-GB" sz="700" b="1" baseline="0" dirty="0"/>
                        <a:t>)</a:t>
                      </a:r>
                      <a:r>
                        <a:rPr lang="en-GB" sz="700" baseline="0" dirty="0"/>
                        <a:t> </a:t>
                      </a:r>
                      <a:r>
                        <a:rPr lang="en-GB" sz="700" b="1" baseline="0" dirty="0"/>
                        <a:t>The inspector gives a final speech </a:t>
                      </a:r>
                      <a:r>
                        <a:rPr lang="en-GB" sz="700" b="0" baseline="0" dirty="0"/>
                        <a:t>about how </a:t>
                      </a:r>
                      <a:r>
                        <a:rPr lang="en-GB" sz="700" b="1" baseline="0" dirty="0"/>
                        <a:t>‘we are responsible for each other.’. </a:t>
                      </a:r>
                      <a:r>
                        <a:rPr lang="en-US" sz="700" b="0" i="0" u="none" strike="noStrike" kern="1200" cap="none" baseline="0" dirty="0">
                          <a:solidFill>
                            <a:schemeClr val="tx1"/>
                          </a:solidFill>
                          <a:effectLst/>
                          <a:latin typeface="Calibri"/>
                          <a:ea typeface="Calibri"/>
                          <a:cs typeface="Calibri"/>
                          <a:sym typeface="Arial"/>
                        </a:rPr>
                        <a:t>The family discover that the inspector might not be real. The police then call to say </a:t>
                      </a:r>
                      <a:r>
                        <a:rPr lang="en-US" sz="700" b="1" i="0" u="none" strike="noStrike" kern="1200" cap="none" baseline="0" dirty="0">
                          <a:solidFill>
                            <a:schemeClr val="tx1"/>
                          </a:solidFill>
                          <a:effectLst/>
                          <a:latin typeface="Calibri"/>
                          <a:ea typeface="Calibri"/>
                          <a:cs typeface="Calibri"/>
                          <a:sym typeface="Arial"/>
                        </a:rPr>
                        <a:t>another young girl has committed suicide and another inspector in on his way</a:t>
                      </a:r>
                      <a:r>
                        <a:rPr lang="en-US" sz="700" b="0" i="0" u="none" strike="noStrike" kern="1200" cap="none" baseline="0" dirty="0">
                          <a:solidFill>
                            <a:schemeClr val="tx1"/>
                          </a:solidFill>
                          <a:effectLst/>
                          <a:latin typeface="Calibri"/>
                          <a:ea typeface="Calibri"/>
                          <a:cs typeface="Calibri"/>
                          <a:sym typeface="Arial"/>
                        </a:rPr>
                        <a:t>.</a:t>
                      </a:r>
                      <a:r>
                        <a:rPr lang="en-US" sz="700" b="0" i="0" u="none" strike="noStrike" kern="0" cap="none" baseline="0" dirty="0">
                          <a:solidFill>
                            <a:schemeClr val="dk1"/>
                          </a:solidFill>
                          <a:effectLst/>
                          <a:latin typeface="Calibri"/>
                          <a:ea typeface="Calibri"/>
                          <a:cs typeface="Calibri"/>
                          <a:sym typeface="Arial"/>
                        </a:rPr>
                        <a:t>. </a:t>
                      </a:r>
                    </a:p>
                  </a:txBody>
                  <a:tcPr marL="91450" marR="91450" marT="45725" marB="45725"/>
                </a:tc>
                <a:extLst>
                  <a:ext uri="{0D108BD9-81ED-4DB2-BD59-A6C34878D82A}">
                    <a16:rowId xmlns:a16="http://schemas.microsoft.com/office/drawing/2014/main" val="10003"/>
                  </a:ext>
                </a:extLst>
              </a:tr>
            </a:tbl>
          </a:graphicData>
        </a:graphic>
      </p:graphicFrame>
      <p:graphicFrame>
        <p:nvGraphicFramePr>
          <p:cNvPr id="85" name="Shape 85"/>
          <p:cNvGraphicFramePr/>
          <p:nvPr>
            <p:extLst>
              <p:ext uri="{D42A27DB-BD31-4B8C-83A1-F6EECF244321}">
                <p14:modId xmlns:p14="http://schemas.microsoft.com/office/powerpoint/2010/main" val="2197652924"/>
              </p:ext>
            </p:extLst>
          </p:nvPr>
        </p:nvGraphicFramePr>
        <p:xfrm>
          <a:off x="2463298" y="23475"/>
          <a:ext cx="2700107" cy="308260"/>
        </p:xfrm>
        <a:graphic>
          <a:graphicData uri="http://schemas.openxmlformats.org/drawingml/2006/table">
            <a:tbl>
              <a:tblPr firstRow="1" bandRow="1">
                <a:noFill/>
                <a:tableStyleId>{60860342-806C-40CE-B96C-F6AC87966E09}</a:tableStyleId>
              </a:tblPr>
              <a:tblGrid>
                <a:gridCol w="2700107">
                  <a:extLst>
                    <a:ext uri="{9D8B030D-6E8A-4147-A177-3AD203B41FA5}">
                      <a16:colId xmlns:a16="http://schemas.microsoft.com/office/drawing/2014/main" val="20000"/>
                    </a:ext>
                  </a:extLst>
                </a:gridCol>
              </a:tblGrid>
              <a:tr h="308260">
                <a:tc>
                  <a:txBody>
                    <a:bodyPr/>
                    <a:lstStyle/>
                    <a:p>
                      <a:pPr marL="0" marR="0" lvl="0" indent="0" algn="ctr" rtl="0">
                        <a:spcBef>
                          <a:spcPts val="0"/>
                        </a:spcBef>
                        <a:buSzPct val="25000"/>
                        <a:buNone/>
                      </a:pPr>
                      <a:r>
                        <a:rPr lang="en-US" sz="1400" b="1" u="none" strike="noStrike" cap="none" baseline="0" dirty="0">
                          <a:solidFill>
                            <a:schemeClr val="bg1"/>
                          </a:solidFill>
                          <a:latin typeface="Calibri" pitchFamily="34" charset="0"/>
                        </a:rPr>
                        <a:t>Characters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88" name="Shape 88"/>
          <p:cNvGraphicFramePr/>
          <p:nvPr>
            <p:extLst>
              <p:ext uri="{D42A27DB-BD31-4B8C-83A1-F6EECF244321}">
                <p14:modId xmlns:p14="http://schemas.microsoft.com/office/powerpoint/2010/main" val="138398764"/>
              </p:ext>
            </p:extLst>
          </p:nvPr>
        </p:nvGraphicFramePr>
        <p:xfrm>
          <a:off x="6876256" y="19072"/>
          <a:ext cx="2267744" cy="304810"/>
        </p:xfrm>
        <a:graphic>
          <a:graphicData uri="http://schemas.openxmlformats.org/drawingml/2006/table">
            <a:tbl>
              <a:tblPr firstRow="1" bandRow="1">
                <a:noFill/>
                <a:tableStyleId>{9C848D0E-9385-4B26-B90A-12D45C2A6A3A}</a:tableStyleId>
              </a:tblPr>
              <a:tblGrid>
                <a:gridCol w="2267744">
                  <a:extLst>
                    <a:ext uri="{9D8B030D-6E8A-4147-A177-3AD203B41FA5}">
                      <a16:colId xmlns:a16="http://schemas.microsoft.com/office/drawing/2014/main" val="20000"/>
                    </a:ext>
                  </a:extLst>
                </a:gridCol>
              </a:tblGrid>
              <a:tr h="304810">
                <a:tc>
                  <a:txBody>
                    <a:bodyPr/>
                    <a:lstStyle/>
                    <a:p>
                      <a:pPr marL="0" marR="0" lvl="0" indent="0" algn="ctr" rtl="0">
                        <a:spcBef>
                          <a:spcPts val="0"/>
                        </a:spcBef>
                        <a:buSzPct val="25000"/>
                        <a:buNone/>
                      </a:pPr>
                      <a:r>
                        <a:rPr lang="en-US" sz="1400" b="1" u="none" strike="noStrike" cap="none" baseline="0" dirty="0">
                          <a:solidFill>
                            <a:srgbClr val="FFFFFF"/>
                          </a:solidFill>
                        </a:rPr>
                        <a:t>Social, Historical Context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699618019"/>
              </p:ext>
            </p:extLst>
          </p:nvPr>
        </p:nvGraphicFramePr>
        <p:xfrm>
          <a:off x="2476942" y="335292"/>
          <a:ext cx="2654066" cy="3052789"/>
        </p:xfrm>
        <a:graphic>
          <a:graphicData uri="http://schemas.openxmlformats.org/drawingml/2006/table">
            <a:tbl>
              <a:tblPr firstRow="1" bandRow="1">
                <a:tableStyleId>{E7597412-D072-434F-8E9F-8B1C88830023}</a:tableStyleId>
              </a:tblPr>
              <a:tblGrid>
                <a:gridCol w="654058">
                  <a:extLst>
                    <a:ext uri="{9D8B030D-6E8A-4147-A177-3AD203B41FA5}">
                      <a16:colId xmlns:a16="http://schemas.microsoft.com/office/drawing/2014/main" val="973860457"/>
                    </a:ext>
                  </a:extLst>
                </a:gridCol>
                <a:gridCol w="2000008">
                  <a:extLst>
                    <a:ext uri="{9D8B030D-6E8A-4147-A177-3AD203B41FA5}">
                      <a16:colId xmlns:a16="http://schemas.microsoft.com/office/drawing/2014/main" val="1884599789"/>
                    </a:ext>
                  </a:extLst>
                </a:gridCol>
              </a:tblGrid>
              <a:tr h="317319">
                <a:tc>
                  <a:txBody>
                    <a:bodyPr/>
                    <a:lstStyle/>
                    <a:p>
                      <a:r>
                        <a:rPr lang="en-GB" sz="600" dirty="0"/>
                        <a:t>Arthur</a:t>
                      </a:r>
                      <a:r>
                        <a:rPr lang="en-GB" sz="600" baseline="0" dirty="0"/>
                        <a:t> Birling </a:t>
                      </a:r>
                      <a:endParaRPr lang="en-GB" sz="600" dirty="0"/>
                    </a:p>
                  </a:txBody>
                  <a:tcPr/>
                </a:tc>
                <a:tc>
                  <a:txBody>
                    <a:bodyPr/>
                    <a:lstStyle/>
                    <a:p>
                      <a:r>
                        <a:rPr lang="en-GB" sz="600" dirty="0"/>
                        <a:t>A</a:t>
                      </a:r>
                      <a:r>
                        <a:rPr lang="en-GB" sz="600" baseline="0" dirty="0"/>
                        <a:t> symbol of the Capitalist wealthy business owner. A social climber. </a:t>
                      </a:r>
                      <a:endParaRPr lang="en-GB" sz="600" dirty="0"/>
                    </a:p>
                  </a:txBody>
                  <a:tcPr/>
                </a:tc>
                <a:extLst>
                  <a:ext uri="{0D108BD9-81ED-4DB2-BD59-A6C34878D82A}">
                    <a16:rowId xmlns:a16="http://schemas.microsoft.com/office/drawing/2014/main" val="929316251"/>
                  </a:ext>
                </a:extLst>
              </a:tr>
              <a:tr h="348692">
                <a:tc>
                  <a:txBody>
                    <a:bodyPr/>
                    <a:lstStyle/>
                    <a:p>
                      <a:r>
                        <a:rPr lang="en-GB" sz="600" dirty="0"/>
                        <a:t>Sybil</a:t>
                      </a:r>
                      <a:r>
                        <a:rPr lang="en-GB" sz="600" baseline="0" dirty="0"/>
                        <a:t> Birling </a:t>
                      </a:r>
                      <a:endParaRPr lang="en-GB" sz="600" dirty="0"/>
                    </a:p>
                  </a:txBody>
                  <a:tcPr/>
                </a:tc>
                <a:tc>
                  <a:txBody>
                    <a:bodyPr/>
                    <a:lstStyle/>
                    <a:p>
                      <a:r>
                        <a:rPr lang="en-GB" sz="600" dirty="0"/>
                        <a:t>A symbol of the arrogance and pride of the upper classes. Cares about her reputation</a:t>
                      </a:r>
                      <a:r>
                        <a:rPr lang="en-GB" sz="600" baseline="0" dirty="0"/>
                        <a:t> – pretences. </a:t>
                      </a:r>
                      <a:endParaRPr lang="en-GB" sz="600" dirty="0"/>
                    </a:p>
                  </a:txBody>
                  <a:tcPr/>
                </a:tc>
                <a:extLst>
                  <a:ext uri="{0D108BD9-81ED-4DB2-BD59-A6C34878D82A}">
                    <a16:rowId xmlns:a16="http://schemas.microsoft.com/office/drawing/2014/main" val="3895424229"/>
                  </a:ext>
                </a:extLst>
              </a:tr>
              <a:tr h="359274">
                <a:tc>
                  <a:txBody>
                    <a:bodyPr/>
                    <a:lstStyle/>
                    <a:p>
                      <a:r>
                        <a:rPr lang="en-GB" sz="600" dirty="0"/>
                        <a:t>Sheila</a:t>
                      </a:r>
                      <a:r>
                        <a:rPr lang="en-GB" sz="600" baseline="0" dirty="0"/>
                        <a:t> Birling </a:t>
                      </a:r>
                      <a:endParaRPr lang="en-GB" sz="600" dirty="0"/>
                    </a:p>
                  </a:txBody>
                  <a:tcPr/>
                </a:tc>
                <a:tc>
                  <a:txBody>
                    <a:bodyPr/>
                    <a:lstStyle/>
                    <a:p>
                      <a:r>
                        <a:rPr lang="en-GB" sz="600" dirty="0"/>
                        <a:t>Starts</a:t>
                      </a:r>
                      <a:r>
                        <a:rPr lang="en-GB" sz="600" baseline="0" dirty="0"/>
                        <a:t> off naïve and unaware but becomes socially and politically empowered representing the changing roles of women in society. </a:t>
                      </a:r>
                      <a:endParaRPr lang="en-GB" sz="600" dirty="0"/>
                    </a:p>
                  </a:txBody>
                  <a:tcPr/>
                </a:tc>
                <a:extLst>
                  <a:ext uri="{0D108BD9-81ED-4DB2-BD59-A6C34878D82A}">
                    <a16:rowId xmlns:a16="http://schemas.microsoft.com/office/drawing/2014/main" val="2325542738"/>
                  </a:ext>
                </a:extLst>
              </a:tr>
              <a:tr h="449092">
                <a:tc>
                  <a:txBody>
                    <a:bodyPr/>
                    <a:lstStyle/>
                    <a:p>
                      <a:r>
                        <a:rPr lang="en-GB" sz="600" dirty="0"/>
                        <a:t>Eric</a:t>
                      </a:r>
                      <a:r>
                        <a:rPr lang="en-GB" sz="600" baseline="0" dirty="0"/>
                        <a:t> Birling</a:t>
                      </a:r>
                      <a:endParaRPr lang="en-GB" sz="600" dirty="0"/>
                    </a:p>
                  </a:txBody>
                  <a:tcPr/>
                </a:tc>
                <a:tc>
                  <a:txBody>
                    <a:bodyPr/>
                    <a:lstStyle/>
                    <a:p>
                      <a:r>
                        <a:rPr lang="en-GB" sz="600" dirty="0"/>
                        <a:t>The</a:t>
                      </a:r>
                      <a:r>
                        <a:rPr lang="en-GB" sz="600" baseline="0" dirty="0"/>
                        <a:t> typical rich and irresponsible son of wealthy parents. An outcast from his father; disagrees with his father’s viewpoints but finds it hard to find his place. Inspector empowers him to change and speak up to his Father. </a:t>
                      </a:r>
                      <a:endParaRPr lang="en-GB" sz="600" dirty="0"/>
                    </a:p>
                  </a:txBody>
                  <a:tcPr/>
                </a:tc>
                <a:extLst>
                  <a:ext uri="{0D108BD9-81ED-4DB2-BD59-A6C34878D82A}">
                    <a16:rowId xmlns:a16="http://schemas.microsoft.com/office/drawing/2014/main" val="2267107673"/>
                  </a:ext>
                </a:extLst>
              </a:tr>
              <a:tr h="359274">
                <a:tc>
                  <a:txBody>
                    <a:bodyPr/>
                    <a:lstStyle/>
                    <a:p>
                      <a:r>
                        <a:rPr lang="en-GB" sz="600" dirty="0"/>
                        <a:t>Gerald</a:t>
                      </a:r>
                      <a:r>
                        <a:rPr lang="en-GB" sz="600" baseline="0" dirty="0"/>
                        <a:t> Croft </a:t>
                      </a:r>
                      <a:endParaRPr lang="en-GB" sz="600" dirty="0"/>
                    </a:p>
                  </a:txBody>
                  <a:tcPr/>
                </a:tc>
                <a:tc>
                  <a:txBody>
                    <a:bodyPr/>
                    <a:lstStyle/>
                    <a:p>
                      <a:r>
                        <a:rPr lang="en-GB" sz="600" dirty="0"/>
                        <a:t>Upper</a:t>
                      </a:r>
                      <a:r>
                        <a:rPr lang="en-GB" sz="600" baseline="0" dirty="0"/>
                        <a:t> class, son of a rival business owner. Shows those who have the potential to change but ultimately values money and status. </a:t>
                      </a:r>
                      <a:endParaRPr lang="en-GB" sz="600" dirty="0"/>
                    </a:p>
                  </a:txBody>
                  <a:tcPr/>
                </a:tc>
                <a:extLst>
                  <a:ext uri="{0D108BD9-81ED-4DB2-BD59-A6C34878D82A}">
                    <a16:rowId xmlns:a16="http://schemas.microsoft.com/office/drawing/2014/main" val="599418540"/>
                  </a:ext>
                </a:extLst>
              </a:tr>
              <a:tr h="359274">
                <a:tc>
                  <a:txBody>
                    <a:bodyPr/>
                    <a:lstStyle/>
                    <a:p>
                      <a:r>
                        <a:rPr lang="en-GB" sz="600" dirty="0"/>
                        <a:t>Inspector</a:t>
                      </a:r>
                      <a:r>
                        <a:rPr lang="en-GB" sz="600" baseline="0" dirty="0"/>
                        <a:t> Goole</a:t>
                      </a:r>
                      <a:endParaRPr lang="en-GB" sz="600" dirty="0"/>
                    </a:p>
                  </a:txBody>
                  <a:tcPr/>
                </a:tc>
                <a:tc>
                  <a:txBody>
                    <a:bodyPr/>
                    <a:lstStyle/>
                    <a:p>
                      <a:r>
                        <a:rPr lang="en-GB" sz="600" dirty="0"/>
                        <a:t>A symbol</a:t>
                      </a:r>
                      <a:r>
                        <a:rPr lang="en-GB" sz="600" baseline="0" dirty="0"/>
                        <a:t> of socialism and Priestley’s mouthpiece. Aims to teach the family a moral lesson about how to behave as a responsible citizen. </a:t>
                      </a:r>
                      <a:endParaRPr lang="en-GB" sz="600" dirty="0"/>
                    </a:p>
                  </a:txBody>
                  <a:tcPr/>
                </a:tc>
                <a:extLst>
                  <a:ext uri="{0D108BD9-81ED-4DB2-BD59-A6C34878D82A}">
                    <a16:rowId xmlns:a16="http://schemas.microsoft.com/office/drawing/2014/main" val="430125909"/>
                  </a:ext>
                </a:extLst>
              </a:tr>
              <a:tr h="416149">
                <a:tc>
                  <a:txBody>
                    <a:bodyPr/>
                    <a:lstStyle/>
                    <a:p>
                      <a:r>
                        <a:rPr lang="en-GB" sz="600" dirty="0"/>
                        <a:t>Ev</a:t>
                      </a:r>
                      <a:r>
                        <a:rPr lang="en-GB" sz="600" baseline="0" dirty="0"/>
                        <a:t>a Smith / Daisy Renton</a:t>
                      </a:r>
                      <a:endParaRPr lang="en-GB" sz="600" dirty="0"/>
                    </a:p>
                  </a:txBody>
                  <a:tcPr/>
                </a:tc>
                <a:tc>
                  <a:txBody>
                    <a:bodyPr/>
                    <a:lstStyle/>
                    <a:p>
                      <a:r>
                        <a:rPr lang="en-GB" sz="600" baseline="0" dirty="0"/>
                        <a:t>Represents the working class female. Someone who initially was quite strong and determined but was worn down by the unjust treatment of her by Capitalist society. </a:t>
                      </a:r>
                      <a:endParaRPr lang="en-GB" sz="600" dirty="0"/>
                    </a:p>
                  </a:txBody>
                  <a:tcPr/>
                </a:tc>
                <a:extLst>
                  <a:ext uri="{0D108BD9-81ED-4DB2-BD59-A6C34878D82A}">
                    <a16:rowId xmlns:a16="http://schemas.microsoft.com/office/drawing/2014/main" val="1209257057"/>
                  </a:ext>
                </a:extLst>
              </a:tr>
              <a:tr h="416149">
                <a:tc>
                  <a:txBody>
                    <a:bodyPr/>
                    <a:lstStyle/>
                    <a:p>
                      <a:r>
                        <a:rPr lang="en-GB" sz="600" dirty="0"/>
                        <a:t>Edna </a:t>
                      </a:r>
                    </a:p>
                  </a:txBody>
                  <a:tcPr/>
                </a:tc>
                <a:tc>
                  <a:txBody>
                    <a:bodyPr/>
                    <a:lstStyle/>
                    <a:p>
                      <a:r>
                        <a:rPr lang="en-GB" sz="600" dirty="0"/>
                        <a:t>The</a:t>
                      </a:r>
                      <a:r>
                        <a:rPr lang="en-GB" sz="600" baseline="0" dirty="0"/>
                        <a:t> Birlings’ maid. Has very few lines and represents the voiceless working classes – like Eva Smith. </a:t>
                      </a:r>
                      <a:endParaRPr lang="en-GB" sz="600" dirty="0"/>
                    </a:p>
                  </a:txBody>
                  <a:tcPr/>
                </a:tc>
                <a:extLst>
                  <a:ext uri="{0D108BD9-81ED-4DB2-BD59-A6C34878D82A}">
                    <a16:rowId xmlns:a16="http://schemas.microsoft.com/office/drawing/2014/main" val="98622649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90095558"/>
              </p:ext>
            </p:extLst>
          </p:nvPr>
        </p:nvGraphicFramePr>
        <p:xfrm>
          <a:off x="7088868" y="323882"/>
          <a:ext cx="2044897" cy="3502217"/>
        </p:xfrm>
        <a:graphic>
          <a:graphicData uri="http://schemas.openxmlformats.org/drawingml/2006/table">
            <a:tbl>
              <a:tblPr firstRow="1" bandRow="1">
                <a:tableStyleId>{E7597412-D072-434F-8E9F-8B1C88830023}</a:tableStyleId>
              </a:tblPr>
              <a:tblGrid>
                <a:gridCol w="521810">
                  <a:extLst>
                    <a:ext uri="{9D8B030D-6E8A-4147-A177-3AD203B41FA5}">
                      <a16:colId xmlns:a16="http://schemas.microsoft.com/office/drawing/2014/main" val="973860457"/>
                    </a:ext>
                  </a:extLst>
                </a:gridCol>
                <a:gridCol w="1523087">
                  <a:extLst>
                    <a:ext uri="{9D8B030D-6E8A-4147-A177-3AD203B41FA5}">
                      <a16:colId xmlns:a16="http://schemas.microsoft.com/office/drawing/2014/main" val="1884599789"/>
                    </a:ext>
                  </a:extLst>
                </a:gridCol>
              </a:tblGrid>
              <a:tr h="345440">
                <a:tc>
                  <a:txBody>
                    <a:bodyPr/>
                    <a:lstStyle/>
                    <a:p>
                      <a:r>
                        <a:rPr lang="en-GB" sz="600" dirty="0"/>
                        <a:t>J</a:t>
                      </a:r>
                      <a:r>
                        <a:rPr lang="en-GB" sz="600" baseline="0" dirty="0"/>
                        <a:t>. B. Priestley </a:t>
                      </a:r>
                      <a:endParaRPr lang="en-GB" sz="600" dirty="0"/>
                    </a:p>
                  </a:txBody>
                  <a:tcPr/>
                </a:tc>
                <a:tc>
                  <a:txBody>
                    <a:bodyPr/>
                    <a:lstStyle/>
                    <a:p>
                      <a:r>
                        <a:rPr lang="en-GB" sz="600" dirty="0"/>
                        <a:t>(1894-1984)</a:t>
                      </a:r>
                      <a:r>
                        <a:rPr lang="en-GB" sz="600" baseline="0" dirty="0"/>
                        <a:t>. Priestley was a well-known socialist. He fought in WW1 and his radio broadcast supported the Labour party. </a:t>
                      </a:r>
                      <a:endParaRPr lang="en-GB" sz="600" dirty="0"/>
                    </a:p>
                  </a:txBody>
                  <a:tcPr/>
                </a:tc>
                <a:extLst>
                  <a:ext uri="{0D108BD9-81ED-4DB2-BD59-A6C34878D82A}">
                    <a16:rowId xmlns:a16="http://schemas.microsoft.com/office/drawing/2014/main" val="106080704"/>
                  </a:ext>
                </a:extLst>
              </a:tr>
              <a:tr h="389669">
                <a:tc>
                  <a:txBody>
                    <a:bodyPr/>
                    <a:lstStyle/>
                    <a:p>
                      <a:r>
                        <a:rPr lang="en-GB" sz="600" dirty="0"/>
                        <a:t>Edwardian</a:t>
                      </a:r>
                      <a:r>
                        <a:rPr lang="en-GB" sz="600" baseline="0" dirty="0"/>
                        <a:t> Society </a:t>
                      </a:r>
                      <a:endParaRPr lang="en-GB" sz="600" dirty="0"/>
                    </a:p>
                  </a:txBody>
                  <a:tcPr/>
                </a:tc>
                <a:tc>
                  <a:txBody>
                    <a:bodyPr/>
                    <a:lstStyle/>
                    <a:p>
                      <a:r>
                        <a:rPr lang="en-GB" sz="600" dirty="0"/>
                        <a:t>A strong class system with a huge divide between the rich and poor. No welfare state. Conservative society but lots of social unrest. </a:t>
                      </a:r>
                    </a:p>
                  </a:txBody>
                  <a:tcPr/>
                </a:tc>
                <a:extLst>
                  <a:ext uri="{0D108BD9-81ED-4DB2-BD59-A6C34878D82A}">
                    <a16:rowId xmlns:a16="http://schemas.microsoft.com/office/drawing/2014/main" val="352881695"/>
                  </a:ext>
                </a:extLst>
              </a:tr>
              <a:tr h="345440">
                <a:tc>
                  <a:txBody>
                    <a:bodyPr/>
                    <a:lstStyle/>
                    <a:p>
                      <a:r>
                        <a:rPr lang="en-GB" sz="600" baseline="0" dirty="0"/>
                        <a:t>1912</a:t>
                      </a:r>
                    </a:p>
                    <a:p>
                      <a:r>
                        <a:rPr lang="en-GB" sz="600" baseline="0" dirty="0"/>
                        <a:t>Play is set   </a:t>
                      </a:r>
                      <a:endParaRPr lang="en-GB" sz="600" dirty="0"/>
                    </a:p>
                  </a:txBody>
                  <a:tcPr/>
                </a:tc>
                <a:tc>
                  <a:txBody>
                    <a:bodyPr/>
                    <a:lstStyle/>
                    <a:p>
                      <a:r>
                        <a:rPr lang="en-GB" sz="600" dirty="0"/>
                        <a:t>Pre world wars: a conservative</a:t>
                      </a:r>
                      <a:r>
                        <a:rPr lang="en-GB" sz="600" baseline="0" dirty="0"/>
                        <a:t>, capitalist and more classist society. </a:t>
                      </a:r>
                      <a:endParaRPr lang="en-GB" sz="600" dirty="0"/>
                    </a:p>
                  </a:txBody>
                  <a:tcPr/>
                </a:tc>
                <a:extLst>
                  <a:ext uri="{0D108BD9-81ED-4DB2-BD59-A6C34878D82A}">
                    <a16:rowId xmlns:a16="http://schemas.microsoft.com/office/drawing/2014/main" val="929316251"/>
                  </a:ext>
                </a:extLst>
              </a:tr>
              <a:tr h="681920">
                <a:tc>
                  <a:txBody>
                    <a:bodyPr/>
                    <a:lstStyle/>
                    <a:p>
                      <a:r>
                        <a:rPr lang="en-GB" sz="600" dirty="0"/>
                        <a:t>1945</a:t>
                      </a:r>
                    </a:p>
                    <a:p>
                      <a:r>
                        <a:rPr lang="en-GB" sz="600" dirty="0"/>
                        <a:t>Play was written </a:t>
                      </a:r>
                    </a:p>
                  </a:txBody>
                  <a:tcPr/>
                </a:tc>
                <a:tc>
                  <a:txBody>
                    <a:bodyPr/>
                    <a:lstStyle/>
                    <a:p>
                      <a:r>
                        <a:rPr lang="en-GB" sz="600" dirty="0"/>
                        <a:t>The</a:t>
                      </a:r>
                      <a:r>
                        <a:rPr lang="en-GB" sz="600" baseline="0" dirty="0"/>
                        <a:t> World Wars (WW1 1914-1918; WW2 1939-1945) bought about much social change. The class system was less divided, society had become more socialist, the Labour party had won the vote by a landslide victory and women had the right to vote. </a:t>
                      </a:r>
                      <a:endParaRPr lang="en-GB" sz="600" dirty="0"/>
                    </a:p>
                  </a:txBody>
                  <a:tcPr/>
                </a:tc>
                <a:extLst>
                  <a:ext uri="{0D108BD9-81ED-4DB2-BD59-A6C34878D82A}">
                    <a16:rowId xmlns:a16="http://schemas.microsoft.com/office/drawing/2014/main" val="3895424229"/>
                  </a:ext>
                </a:extLst>
              </a:tr>
              <a:tr h="779337">
                <a:tc>
                  <a:txBody>
                    <a:bodyPr/>
                    <a:lstStyle/>
                    <a:p>
                      <a:r>
                        <a:rPr lang="en-GB" sz="600" dirty="0"/>
                        <a:t>Social</a:t>
                      </a:r>
                      <a:r>
                        <a:rPr lang="en-GB" sz="600" baseline="0" dirty="0"/>
                        <a:t> Class </a:t>
                      </a:r>
                      <a:endParaRPr lang="en-GB" sz="600" dirty="0"/>
                    </a:p>
                  </a:txBody>
                  <a:tcPr/>
                </a:tc>
                <a:tc>
                  <a:txBody>
                    <a:bodyPr/>
                    <a:lstStyle/>
                    <a:p>
                      <a:r>
                        <a:rPr lang="en-GB" sz="600" dirty="0"/>
                        <a:t>The</a:t>
                      </a:r>
                      <a:r>
                        <a:rPr lang="en-GB" sz="600" baseline="0" dirty="0"/>
                        <a:t> division of society based on their social and economic status. Generally, those with titles e.g. Lord/ Sir would be considered Upper Class; those who owned businesses or were educated in a profession would be considered middle class and those who worked for others would be seen as working class. </a:t>
                      </a:r>
                      <a:endParaRPr lang="en-GB" sz="600" dirty="0"/>
                    </a:p>
                  </a:txBody>
                  <a:tcPr/>
                </a:tc>
                <a:extLst>
                  <a:ext uri="{0D108BD9-81ED-4DB2-BD59-A6C34878D82A}">
                    <a16:rowId xmlns:a16="http://schemas.microsoft.com/office/drawing/2014/main" val="599418540"/>
                  </a:ext>
                </a:extLst>
              </a:tr>
              <a:tr h="779337">
                <a:tc>
                  <a:txBody>
                    <a:bodyPr/>
                    <a:lstStyle/>
                    <a:p>
                      <a:r>
                        <a:rPr lang="en-GB" sz="600" dirty="0"/>
                        <a:t>Women’s Rights </a:t>
                      </a:r>
                    </a:p>
                  </a:txBody>
                  <a:tcPr/>
                </a:tc>
                <a:tc>
                  <a:txBody>
                    <a:bodyPr/>
                    <a:lstStyle/>
                    <a:p>
                      <a:r>
                        <a:rPr lang="en-GB" sz="600" dirty="0"/>
                        <a:t>The</a:t>
                      </a:r>
                      <a:r>
                        <a:rPr lang="en-GB" sz="600" baseline="0" dirty="0"/>
                        <a:t> suffragettes fought for women to have the right to vote which was granted in 1918 following women’s role in  WW1. However, this was only for women over the age of 30 or who owned their own house (or their husband did). All women did not gain the right to vote until 1928. </a:t>
                      </a:r>
                      <a:endParaRPr lang="en-GB" sz="600" dirty="0"/>
                    </a:p>
                  </a:txBody>
                  <a:tcPr/>
                </a:tc>
                <a:extLst>
                  <a:ext uri="{0D108BD9-81ED-4DB2-BD59-A6C34878D82A}">
                    <a16:rowId xmlns:a16="http://schemas.microsoft.com/office/drawing/2014/main" val="430125909"/>
                  </a:ext>
                </a:extLst>
              </a:tr>
            </a:tbl>
          </a:graphicData>
        </a:graphic>
      </p:graphicFrame>
      <p:graphicFrame>
        <p:nvGraphicFramePr>
          <p:cNvPr id="23" name="Shape 88"/>
          <p:cNvGraphicFramePr/>
          <p:nvPr>
            <p:extLst>
              <p:ext uri="{D42A27DB-BD31-4B8C-83A1-F6EECF244321}">
                <p14:modId xmlns:p14="http://schemas.microsoft.com/office/powerpoint/2010/main" val="3672437047"/>
              </p:ext>
            </p:extLst>
          </p:nvPr>
        </p:nvGraphicFramePr>
        <p:xfrm>
          <a:off x="5134418" y="19072"/>
          <a:ext cx="1741838" cy="304810"/>
        </p:xfrm>
        <a:graphic>
          <a:graphicData uri="http://schemas.openxmlformats.org/drawingml/2006/table">
            <a:tbl>
              <a:tblPr firstRow="1" bandRow="1">
                <a:noFill/>
                <a:tableStyleId>{9C848D0E-9385-4B26-B90A-12D45C2A6A3A}</a:tableStyleId>
              </a:tblPr>
              <a:tblGrid>
                <a:gridCol w="1741838">
                  <a:extLst>
                    <a:ext uri="{9D8B030D-6E8A-4147-A177-3AD203B41FA5}">
                      <a16:colId xmlns:a16="http://schemas.microsoft.com/office/drawing/2014/main" val="20000"/>
                    </a:ext>
                  </a:extLst>
                </a:gridCol>
              </a:tblGrid>
              <a:tr h="303963">
                <a:tc>
                  <a:txBody>
                    <a:bodyPr/>
                    <a:lstStyle/>
                    <a:p>
                      <a:pPr marL="0" marR="0" lvl="0" indent="0" algn="ctr" rtl="0">
                        <a:spcBef>
                          <a:spcPts val="0"/>
                        </a:spcBef>
                        <a:buSzPct val="25000"/>
                        <a:buNone/>
                      </a:pPr>
                      <a:r>
                        <a:rPr lang="en-US" sz="1400" b="1" u="none" strike="noStrike" cap="none" baseline="0" dirty="0">
                          <a:solidFill>
                            <a:srgbClr val="FFFFFF"/>
                          </a:solidFill>
                        </a:rPr>
                        <a:t>Key Quotations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67602720"/>
              </p:ext>
            </p:extLst>
          </p:nvPr>
        </p:nvGraphicFramePr>
        <p:xfrm>
          <a:off x="5144653" y="323875"/>
          <a:ext cx="1930570" cy="3695040"/>
        </p:xfrm>
        <a:graphic>
          <a:graphicData uri="http://schemas.openxmlformats.org/drawingml/2006/table">
            <a:tbl>
              <a:tblPr firstRow="1" bandRow="1">
                <a:tableStyleId>{E7597412-D072-434F-8E9F-8B1C88830023}</a:tableStyleId>
              </a:tblPr>
              <a:tblGrid>
                <a:gridCol w="1930570">
                  <a:extLst>
                    <a:ext uri="{9D8B030D-6E8A-4147-A177-3AD203B41FA5}">
                      <a16:colId xmlns:a16="http://schemas.microsoft.com/office/drawing/2014/main" val="1216694159"/>
                    </a:ext>
                  </a:extLst>
                </a:gridCol>
              </a:tblGrid>
              <a:tr h="159251">
                <a:tc>
                  <a:txBody>
                    <a:bodyPr/>
                    <a:lstStyle/>
                    <a:p>
                      <a:r>
                        <a:rPr lang="en-GB" sz="600" dirty="0"/>
                        <a:t>‘Community and all that</a:t>
                      </a:r>
                      <a:r>
                        <a:rPr lang="en-GB" sz="600" baseline="0" dirty="0"/>
                        <a:t> nonsense.’ – Mr Birling </a:t>
                      </a:r>
                      <a:endParaRPr lang="en-GB" sz="600" dirty="0"/>
                    </a:p>
                  </a:txBody>
                  <a:tcPr/>
                </a:tc>
                <a:extLst>
                  <a:ext uri="{0D108BD9-81ED-4DB2-BD59-A6C34878D82A}">
                    <a16:rowId xmlns:a16="http://schemas.microsoft.com/office/drawing/2014/main" val="3916321543"/>
                  </a:ext>
                </a:extLst>
              </a:tr>
              <a:tr h="159251">
                <a:tc>
                  <a:txBody>
                    <a:bodyPr/>
                    <a:lstStyle/>
                    <a:p>
                      <a:r>
                        <a:rPr lang="en-GB" sz="600" dirty="0"/>
                        <a:t>‘Crofts and Birlings are working together for lover costs and higher prices’  - Mr Birling </a:t>
                      </a:r>
                    </a:p>
                  </a:txBody>
                  <a:tcPr/>
                </a:tc>
                <a:extLst>
                  <a:ext uri="{0D108BD9-81ED-4DB2-BD59-A6C34878D82A}">
                    <a16:rowId xmlns:a16="http://schemas.microsoft.com/office/drawing/2014/main" val="2462970931"/>
                  </a:ext>
                </a:extLst>
              </a:tr>
              <a:tr h="158115">
                <a:tc>
                  <a:txBody>
                    <a:bodyPr/>
                    <a:lstStyle/>
                    <a:p>
                      <a:r>
                        <a:rPr lang="en-GB" sz="600" dirty="0"/>
                        <a:t>‘Unsinkable, absolutely</a:t>
                      </a:r>
                      <a:r>
                        <a:rPr lang="en-GB" sz="600" baseline="0" dirty="0"/>
                        <a:t> unsinkable.’ – Mr Birling </a:t>
                      </a:r>
                      <a:endParaRPr lang="en-GB" sz="600" dirty="0"/>
                    </a:p>
                  </a:txBody>
                  <a:tcPr/>
                </a:tc>
                <a:extLst>
                  <a:ext uri="{0D108BD9-81ED-4DB2-BD59-A6C34878D82A}">
                    <a16:rowId xmlns:a16="http://schemas.microsoft.com/office/drawing/2014/main" val="904935698"/>
                  </a:ext>
                </a:extLst>
              </a:tr>
              <a:tr h="316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b="0" i="1" u="none" strike="noStrike" cap="none" baseline="0" dirty="0">
                          <a:solidFill>
                            <a:schemeClr val="dk1"/>
                          </a:solidFill>
                          <a:effectLst/>
                          <a:latin typeface="Calibri"/>
                          <a:ea typeface="Calibri"/>
                          <a:cs typeface="Calibri"/>
                          <a:sym typeface="Arial"/>
                        </a:rPr>
                        <a:t>‘pleased with life and rather excited’ </a:t>
                      </a:r>
                      <a:r>
                        <a:rPr lang="en-GB" sz="600" b="0" i="0" u="none" strike="noStrike" cap="none" baseline="0" dirty="0">
                          <a:solidFill>
                            <a:schemeClr val="dk1"/>
                          </a:solidFill>
                          <a:effectLst/>
                          <a:latin typeface="Calibri"/>
                          <a:ea typeface="Calibri"/>
                          <a:cs typeface="Calibri"/>
                          <a:sym typeface="Arial"/>
                        </a:rPr>
                        <a:t>– stage directions describing Sheila </a:t>
                      </a:r>
                    </a:p>
                  </a:txBody>
                  <a:tcPr/>
                </a:tc>
                <a:extLst>
                  <a:ext uri="{0D108BD9-81ED-4DB2-BD59-A6C34878D82A}">
                    <a16:rowId xmlns:a16="http://schemas.microsoft.com/office/drawing/2014/main" val="3317767118"/>
                  </a:ext>
                </a:extLst>
              </a:tr>
              <a:tr h="204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b="0" i="0" u="none" strike="noStrike" cap="none" baseline="0" dirty="0">
                          <a:solidFill>
                            <a:schemeClr val="dk1"/>
                          </a:solidFill>
                          <a:effectLst/>
                          <a:latin typeface="Calibri"/>
                          <a:ea typeface="Calibri"/>
                          <a:cs typeface="Calibri"/>
                          <a:sym typeface="Arial"/>
                        </a:rPr>
                        <a:t>‘Mummy’ and ‘Daddy’ – Sheila to her parents</a:t>
                      </a:r>
                    </a:p>
                  </a:txBody>
                  <a:tcPr/>
                </a:tc>
                <a:extLst>
                  <a:ext uri="{0D108BD9-81ED-4DB2-BD59-A6C34878D82A}">
                    <a16:rowId xmlns:a16="http://schemas.microsoft.com/office/drawing/2014/main" val="2470578297"/>
                  </a:ext>
                </a:extLst>
              </a:tr>
              <a:tr h="204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b="0" i="0" u="none" strike="noStrike" cap="none" baseline="0" dirty="0">
                          <a:solidFill>
                            <a:schemeClr val="dk1"/>
                          </a:solidFill>
                          <a:effectLst/>
                          <a:latin typeface="Calibri"/>
                          <a:ea typeface="Calibri"/>
                          <a:cs typeface="Calibri"/>
                          <a:sym typeface="Arial"/>
                        </a:rPr>
                        <a:t>‘I’m to blame and I’m desperately sorry.’ – Sheila </a:t>
                      </a:r>
                    </a:p>
                  </a:txBody>
                  <a:tcPr/>
                </a:tc>
                <a:extLst>
                  <a:ext uri="{0D108BD9-81ED-4DB2-BD59-A6C34878D82A}">
                    <a16:rowId xmlns:a16="http://schemas.microsoft.com/office/drawing/2014/main" val="1211973836"/>
                  </a:ext>
                </a:extLst>
              </a:tr>
              <a:tr h="316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i="0" u="none" strike="noStrike" cap="none" baseline="0" dirty="0">
                          <a:solidFill>
                            <a:schemeClr val="dk1"/>
                          </a:solidFill>
                          <a:effectLst/>
                          <a:latin typeface="Calibri"/>
                          <a:ea typeface="Calibri"/>
                          <a:cs typeface="Calibri"/>
                          <a:sym typeface="Arial"/>
                        </a:rPr>
                        <a:t>‘but these girls aren’t cheap </a:t>
                      </a:r>
                      <a:r>
                        <a:rPr lang="en-US" sz="600" b="0" i="0" u="none" strike="noStrike" cap="none" baseline="0" dirty="0" err="1">
                          <a:solidFill>
                            <a:schemeClr val="dk1"/>
                          </a:solidFill>
                          <a:effectLst/>
                          <a:latin typeface="Calibri"/>
                          <a:ea typeface="Calibri"/>
                          <a:cs typeface="Calibri"/>
                          <a:sym typeface="Arial"/>
                        </a:rPr>
                        <a:t>labour</a:t>
                      </a:r>
                      <a:r>
                        <a:rPr lang="en-US" sz="600" b="0" i="0" u="none" strike="noStrike" cap="none" baseline="0" dirty="0">
                          <a:solidFill>
                            <a:schemeClr val="dk1"/>
                          </a:solidFill>
                          <a:effectLst/>
                          <a:latin typeface="Calibri"/>
                          <a:ea typeface="Calibri"/>
                          <a:cs typeface="Calibri"/>
                          <a:sym typeface="Arial"/>
                        </a:rPr>
                        <a:t> – </a:t>
                      </a:r>
                      <a:r>
                        <a:rPr lang="en-US" sz="600" b="0" i="1" u="none" strike="noStrike" cap="none" baseline="0" dirty="0">
                          <a:solidFill>
                            <a:schemeClr val="dk1"/>
                          </a:solidFill>
                          <a:effectLst/>
                          <a:latin typeface="Calibri"/>
                          <a:ea typeface="Calibri"/>
                          <a:cs typeface="Calibri"/>
                          <a:sym typeface="Arial"/>
                        </a:rPr>
                        <a:t>they’re people</a:t>
                      </a:r>
                      <a:r>
                        <a:rPr lang="en-US" sz="600" b="0" i="0" u="none" strike="noStrike" cap="none" baseline="0" dirty="0">
                          <a:solidFill>
                            <a:schemeClr val="dk1"/>
                          </a:solidFill>
                          <a:effectLst/>
                          <a:latin typeface="Calibri"/>
                          <a:ea typeface="Calibri"/>
                          <a:cs typeface="Calibri"/>
                          <a:sym typeface="Arial"/>
                        </a:rPr>
                        <a:t>’ – Sheila </a:t>
                      </a:r>
                      <a:endParaRPr lang="en-GB" sz="600" b="0" i="0" u="none" strike="noStrike" cap="none" baseline="0" dirty="0">
                        <a:solidFill>
                          <a:schemeClr val="dk1"/>
                        </a:solidFill>
                        <a:effectLst/>
                        <a:latin typeface="Calibri"/>
                        <a:ea typeface="Calibri"/>
                        <a:cs typeface="Calibri"/>
                        <a:sym typeface="Arial"/>
                      </a:endParaRPr>
                    </a:p>
                  </a:txBody>
                  <a:tcPr/>
                </a:tc>
                <a:extLst>
                  <a:ext uri="{0D108BD9-81ED-4DB2-BD59-A6C34878D82A}">
                    <a16:rowId xmlns:a16="http://schemas.microsoft.com/office/drawing/2014/main" val="2217161218"/>
                  </a:ext>
                </a:extLst>
              </a:tr>
              <a:tr h="237172">
                <a:tc>
                  <a:txBody>
                    <a:bodyPr/>
                    <a:lstStyle/>
                    <a:p>
                      <a:r>
                        <a:rPr lang="en-GB" sz="600" dirty="0"/>
                        <a:t>‘We’re respectable citizens and not criminals.’ - Gerald</a:t>
                      </a:r>
                    </a:p>
                  </a:txBody>
                  <a:tcPr/>
                </a:tc>
                <a:extLst>
                  <a:ext uri="{0D108BD9-81ED-4DB2-BD59-A6C34878D82A}">
                    <a16:rowId xmlns:a16="http://schemas.microsoft.com/office/drawing/2014/main" val="19366563"/>
                  </a:ext>
                </a:extLst>
              </a:tr>
              <a:tr h="237172">
                <a:tc>
                  <a:txBody>
                    <a:bodyPr/>
                    <a:lstStyle/>
                    <a:p>
                      <a:r>
                        <a:rPr lang="en-GB" sz="600" dirty="0"/>
                        <a:t>‘So</a:t>
                      </a:r>
                      <a:r>
                        <a:rPr lang="en-GB" sz="600" baseline="0" dirty="0"/>
                        <a:t> I insisted on Daisy moving into those rooms and I made her take some money.’ – Gerald </a:t>
                      </a:r>
                      <a:endParaRPr lang="en-GB" sz="600" dirty="0"/>
                    </a:p>
                  </a:txBody>
                  <a:tcPr/>
                </a:tc>
                <a:extLst>
                  <a:ext uri="{0D108BD9-81ED-4DB2-BD59-A6C34878D82A}">
                    <a16:rowId xmlns:a16="http://schemas.microsoft.com/office/drawing/2014/main" val="2784496658"/>
                  </a:ext>
                </a:extLst>
              </a:tr>
              <a:tr h="237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a:t>‘disgusting</a:t>
                      </a:r>
                      <a:r>
                        <a:rPr lang="en-GB" sz="600" baseline="0" dirty="0"/>
                        <a:t> affair’ – Mrs Birling about Gerald and Daisy </a:t>
                      </a:r>
                      <a:endParaRPr lang="en-GB" sz="600" dirty="0"/>
                    </a:p>
                  </a:txBody>
                  <a:tcPr/>
                </a:tc>
                <a:extLst>
                  <a:ext uri="{0D108BD9-81ED-4DB2-BD59-A6C34878D82A}">
                    <a16:rowId xmlns:a16="http://schemas.microsoft.com/office/drawing/2014/main" val="1141525461"/>
                  </a:ext>
                </a:extLst>
              </a:tr>
              <a:tr h="237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a:t>‘As if a girl of that sort would ever refuse money.’ – Mrs Birling </a:t>
                      </a:r>
                    </a:p>
                  </a:txBody>
                  <a:tcPr/>
                </a:tc>
                <a:extLst>
                  <a:ext uri="{0D108BD9-81ED-4DB2-BD59-A6C34878D82A}">
                    <a16:rowId xmlns:a16="http://schemas.microsoft.com/office/drawing/2014/main" val="1393950152"/>
                  </a:ext>
                </a:extLst>
              </a:tr>
              <a:tr h="220839">
                <a:tc>
                  <a:txBody>
                    <a:bodyPr/>
                    <a:lstStyle/>
                    <a:p>
                      <a:r>
                        <a:rPr lang="en-GB" sz="600" dirty="0"/>
                        <a:t>‘I did nothing I’m ashamed of.’ – Mrs Birling </a:t>
                      </a:r>
                    </a:p>
                  </a:txBody>
                  <a:tcPr/>
                </a:tc>
                <a:extLst>
                  <a:ext uri="{0D108BD9-81ED-4DB2-BD59-A6C34878D82A}">
                    <a16:rowId xmlns:a16="http://schemas.microsoft.com/office/drawing/2014/main" val="3700921833"/>
                  </a:ext>
                </a:extLst>
              </a:tr>
              <a:tr h="220839">
                <a:tc>
                  <a:txBody>
                    <a:bodyPr/>
                    <a:lstStyle/>
                    <a:p>
                      <a:r>
                        <a:rPr lang="en-GB" sz="600" dirty="0"/>
                        <a:t>‘I was in that state where a</a:t>
                      </a:r>
                      <a:r>
                        <a:rPr lang="en-GB" sz="600" baseline="0" dirty="0"/>
                        <a:t> chap easily turns nasty.’ – Eric </a:t>
                      </a:r>
                      <a:endParaRPr lang="en-GB" sz="600" dirty="0"/>
                    </a:p>
                  </a:txBody>
                  <a:tcPr/>
                </a:tc>
                <a:extLst>
                  <a:ext uri="{0D108BD9-81ED-4DB2-BD59-A6C34878D82A}">
                    <a16:rowId xmlns:a16="http://schemas.microsoft.com/office/drawing/2014/main" val="2248435336"/>
                  </a:ext>
                </a:extLst>
              </a:tr>
              <a:tr h="220839">
                <a:tc>
                  <a:txBody>
                    <a:bodyPr/>
                    <a:lstStyle/>
                    <a:p>
                      <a:r>
                        <a:rPr lang="en-GB" sz="600" dirty="0"/>
                        <a:t>‘Taught it in fire and blood and anguish.’ – Inspecto</a:t>
                      </a:r>
                      <a:r>
                        <a:rPr lang="en-GB" sz="600" baseline="0" dirty="0"/>
                        <a:t>r Goole </a:t>
                      </a:r>
                      <a:endParaRPr lang="en-GB" sz="600" dirty="0"/>
                    </a:p>
                  </a:txBody>
                  <a:tcPr/>
                </a:tc>
                <a:extLst>
                  <a:ext uri="{0D108BD9-81ED-4DB2-BD59-A6C34878D82A}">
                    <a16:rowId xmlns:a16="http://schemas.microsoft.com/office/drawing/2014/main" val="3834735845"/>
                  </a:ext>
                </a:extLst>
              </a:tr>
              <a:tr h="220839">
                <a:tc>
                  <a:txBody>
                    <a:bodyPr/>
                    <a:lstStyle/>
                    <a:p>
                      <a:r>
                        <a:rPr lang="en-GB" sz="600" dirty="0"/>
                        <a:t>‘We are members</a:t>
                      </a:r>
                      <a:r>
                        <a:rPr lang="en-GB" sz="600" baseline="0" dirty="0"/>
                        <a:t> of one body.’ – Inspector Goole </a:t>
                      </a:r>
                      <a:endParaRPr lang="en-GB" sz="600" dirty="0"/>
                    </a:p>
                  </a:txBody>
                  <a:tcPr/>
                </a:tc>
                <a:extLst>
                  <a:ext uri="{0D108BD9-81ED-4DB2-BD59-A6C34878D82A}">
                    <a16:rowId xmlns:a16="http://schemas.microsoft.com/office/drawing/2014/main" val="970997884"/>
                  </a:ext>
                </a:extLst>
              </a:tr>
            </a:tbl>
          </a:graphicData>
        </a:graphic>
      </p:graphicFrame>
      <p:graphicFrame>
        <p:nvGraphicFramePr>
          <p:cNvPr id="25" name="Shape 88"/>
          <p:cNvGraphicFramePr/>
          <p:nvPr>
            <p:extLst>
              <p:ext uri="{D42A27DB-BD31-4B8C-83A1-F6EECF244321}">
                <p14:modId xmlns:p14="http://schemas.microsoft.com/office/powerpoint/2010/main" val="3818751162"/>
              </p:ext>
            </p:extLst>
          </p:nvPr>
        </p:nvGraphicFramePr>
        <p:xfrm>
          <a:off x="2412" y="3369289"/>
          <a:ext cx="3201436" cy="395840"/>
        </p:xfrm>
        <a:graphic>
          <a:graphicData uri="http://schemas.openxmlformats.org/drawingml/2006/table">
            <a:tbl>
              <a:tblPr firstRow="1" bandRow="1">
                <a:noFill/>
                <a:tableStyleId>{9C848D0E-9385-4B26-B90A-12D45C2A6A3A}</a:tableStyleId>
              </a:tblPr>
              <a:tblGrid>
                <a:gridCol w="3201436">
                  <a:extLst>
                    <a:ext uri="{9D8B030D-6E8A-4147-A177-3AD203B41FA5}">
                      <a16:colId xmlns:a16="http://schemas.microsoft.com/office/drawing/2014/main" val="20000"/>
                    </a:ext>
                  </a:extLst>
                </a:gridCol>
              </a:tblGrid>
              <a:tr h="395840">
                <a:tc>
                  <a:txBody>
                    <a:bodyPr/>
                    <a:lstStyle/>
                    <a:p>
                      <a:pPr marL="0" marR="0" lvl="0" indent="0" algn="ctr" rtl="0">
                        <a:spcBef>
                          <a:spcPts val="0"/>
                        </a:spcBef>
                        <a:buSzPct val="25000"/>
                        <a:buNone/>
                      </a:pPr>
                      <a:r>
                        <a:rPr lang="en-US" sz="1400" b="1" u="none" strike="noStrike" cap="none" baseline="0" dirty="0">
                          <a:solidFill>
                            <a:srgbClr val="FFFFFF"/>
                          </a:solidFill>
                        </a:rPr>
                        <a:t>Priestley’s Methods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72068226"/>
              </p:ext>
            </p:extLst>
          </p:nvPr>
        </p:nvGraphicFramePr>
        <p:xfrm>
          <a:off x="0" y="3765128"/>
          <a:ext cx="3203849" cy="3117929"/>
        </p:xfrm>
        <a:graphic>
          <a:graphicData uri="http://schemas.openxmlformats.org/drawingml/2006/table">
            <a:tbl>
              <a:tblPr firstRow="1" bandRow="1">
                <a:tableStyleId>{E7597412-D072-434F-8E9F-8B1C88830023}</a:tableStyleId>
              </a:tblPr>
              <a:tblGrid>
                <a:gridCol w="539552">
                  <a:extLst>
                    <a:ext uri="{9D8B030D-6E8A-4147-A177-3AD203B41FA5}">
                      <a16:colId xmlns:a16="http://schemas.microsoft.com/office/drawing/2014/main" val="1813255108"/>
                    </a:ext>
                  </a:extLst>
                </a:gridCol>
                <a:gridCol w="2664297">
                  <a:extLst>
                    <a:ext uri="{9D8B030D-6E8A-4147-A177-3AD203B41FA5}">
                      <a16:colId xmlns:a16="http://schemas.microsoft.com/office/drawing/2014/main" val="956194869"/>
                    </a:ext>
                  </a:extLst>
                </a:gridCol>
              </a:tblGrid>
              <a:tr h="353231">
                <a:tc>
                  <a:txBody>
                    <a:bodyPr/>
                    <a:lstStyle/>
                    <a:p>
                      <a:r>
                        <a:rPr lang="en-GB" sz="600" dirty="0"/>
                        <a:t>The</a:t>
                      </a:r>
                      <a:r>
                        <a:rPr lang="en-GB" sz="600" baseline="0" dirty="0"/>
                        <a:t> Greek Unities </a:t>
                      </a:r>
                      <a:endParaRPr lang="en-GB" sz="600" dirty="0"/>
                    </a:p>
                  </a:txBody>
                  <a:tcPr/>
                </a:tc>
                <a:tc>
                  <a:txBody>
                    <a:bodyPr/>
                    <a:lstStyle/>
                    <a:p>
                      <a:r>
                        <a:rPr lang="en-GB" sz="600" dirty="0"/>
                        <a:t>Time</a:t>
                      </a:r>
                      <a:r>
                        <a:rPr lang="en-GB" sz="600" baseline="0" dirty="0"/>
                        <a:t> (no more than 24 hours, set it real-time); Place (only one setting); Action (only one story-line, no complicated sub-plots). All used to make the play seem more realistic. </a:t>
                      </a:r>
                      <a:endParaRPr lang="en-GB" sz="600" dirty="0"/>
                    </a:p>
                  </a:txBody>
                  <a:tcPr/>
                </a:tc>
                <a:extLst>
                  <a:ext uri="{0D108BD9-81ED-4DB2-BD59-A6C34878D82A}">
                    <a16:rowId xmlns:a16="http://schemas.microsoft.com/office/drawing/2014/main" val="3384042040"/>
                  </a:ext>
                </a:extLst>
              </a:tr>
              <a:tr h="441539">
                <a:tc>
                  <a:txBody>
                    <a:bodyPr/>
                    <a:lstStyle/>
                    <a:p>
                      <a:r>
                        <a:rPr lang="en-GB" sz="600" dirty="0"/>
                        <a:t>A Morality</a:t>
                      </a:r>
                      <a:r>
                        <a:rPr lang="en-GB" sz="600" baseline="0" dirty="0"/>
                        <a:t> Play </a:t>
                      </a:r>
                    </a:p>
                    <a:p>
                      <a:endParaRPr lang="en-GB" sz="600" dirty="0"/>
                    </a:p>
                  </a:txBody>
                  <a:tcPr/>
                </a:tc>
                <a:tc>
                  <a:txBody>
                    <a:bodyPr/>
                    <a:lstStyle/>
                    <a:p>
                      <a:r>
                        <a:rPr lang="en-GB" sz="600" dirty="0"/>
                        <a:t>The</a:t>
                      </a:r>
                      <a:r>
                        <a:rPr lang="en-GB" sz="600" baseline="0" dirty="0"/>
                        <a:t> characters all represents one (or more) of the seven deadly sins. The Inspector is there to teach the characters to steer away from the path of evil and adopt a more moral and Godly life. </a:t>
                      </a:r>
                      <a:endParaRPr lang="en-GB" sz="600" dirty="0"/>
                    </a:p>
                  </a:txBody>
                  <a:tcPr/>
                </a:tc>
                <a:extLst>
                  <a:ext uri="{0D108BD9-81ED-4DB2-BD59-A6C34878D82A}">
                    <a16:rowId xmlns:a16="http://schemas.microsoft.com/office/drawing/2014/main" val="1330185868"/>
                  </a:ext>
                </a:extLst>
              </a:tr>
              <a:tr h="319504">
                <a:tc>
                  <a:txBody>
                    <a:bodyPr/>
                    <a:lstStyle/>
                    <a:p>
                      <a:r>
                        <a:rPr lang="en-GB" sz="600" dirty="0"/>
                        <a:t>Dramatic Irony</a:t>
                      </a:r>
                      <a:r>
                        <a:rPr lang="en-GB" sz="600" baseline="0" dirty="0"/>
                        <a:t> </a:t>
                      </a:r>
                      <a:endParaRPr lang="en-GB" sz="600" dirty="0"/>
                    </a:p>
                  </a:txBody>
                  <a:tcPr/>
                </a:tc>
                <a:tc>
                  <a:txBody>
                    <a:bodyPr/>
                    <a:lstStyle/>
                    <a:p>
                      <a:r>
                        <a:rPr lang="en-GB" sz="600" dirty="0"/>
                        <a:t>When the audience know something the characters don’t – for example the sinking of the Titanic</a:t>
                      </a:r>
                      <a:r>
                        <a:rPr lang="en-GB" sz="600" baseline="0" dirty="0"/>
                        <a:t> or the World Wars. </a:t>
                      </a:r>
                      <a:endParaRPr lang="en-GB" sz="600" dirty="0"/>
                    </a:p>
                  </a:txBody>
                  <a:tcPr/>
                </a:tc>
                <a:extLst>
                  <a:ext uri="{0D108BD9-81ED-4DB2-BD59-A6C34878D82A}">
                    <a16:rowId xmlns:a16="http://schemas.microsoft.com/office/drawing/2014/main" val="50636265"/>
                  </a:ext>
                </a:extLst>
              </a:tr>
              <a:tr h="347350">
                <a:tc>
                  <a:txBody>
                    <a:bodyPr/>
                    <a:lstStyle/>
                    <a:p>
                      <a:r>
                        <a:rPr lang="en-GB" sz="600" dirty="0"/>
                        <a:t>Proleptic Irony </a:t>
                      </a:r>
                    </a:p>
                  </a:txBody>
                  <a:tcPr/>
                </a:tc>
                <a:tc>
                  <a:txBody>
                    <a:bodyPr/>
                    <a:lstStyle/>
                    <a:p>
                      <a:r>
                        <a:rPr lang="en-GB" sz="600" dirty="0"/>
                        <a:t>When the character gives a warning or hint about what’s going to happen in the future – for example in the Inspector’s final speech he alludes to the war. </a:t>
                      </a:r>
                    </a:p>
                  </a:txBody>
                  <a:tcPr/>
                </a:tc>
                <a:extLst>
                  <a:ext uri="{0D108BD9-81ED-4DB2-BD59-A6C34878D82A}">
                    <a16:rowId xmlns:a16="http://schemas.microsoft.com/office/drawing/2014/main" val="428012008"/>
                  </a:ext>
                </a:extLst>
              </a:tr>
              <a:tr h="319504">
                <a:tc>
                  <a:txBody>
                    <a:bodyPr/>
                    <a:lstStyle/>
                    <a:p>
                      <a:r>
                        <a:rPr lang="en-GB" sz="600" dirty="0"/>
                        <a:t>Climatic Curtain </a:t>
                      </a:r>
                    </a:p>
                  </a:txBody>
                  <a:tcPr/>
                </a:tc>
                <a:tc>
                  <a:txBody>
                    <a:bodyPr/>
                    <a:lstStyle/>
                    <a:p>
                      <a:r>
                        <a:rPr lang="en-GB" sz="600" dirty="0"/>
                        <a:t>Each act</a:t>
                      </a:r>
                      <a:r>
                        <a:rPr lang="en-GB" sz="600" baseline="0" dirty="0"/>
                        <a:t> ends on a high point of tension (see the act summaries). </a:t>
                      </a:r>
                      <a:endParaRPr lang="en-GB" sz="600" dirty="0"/>
                    </a:p>
                  </a:txBody>
                  <a:tcPr/>
                </a:tc>
                <a:extLst>
                  <a:ext uri="{0D108BD9-81ED-4DB2-BD59-A6C34878D82A}">
                    <a16:rowId xmlns:a16="http://schemas.microsoft.com/office/drawing/2014/main" val="2486478364"/>
                  </a:ext>
                </a:extLst>
              </a:tr>
              <a:tr h="319504">
                <a:tc>
                  <a:txBody>
                    <a:bodyPr/>
                    <a:lstStyle/>
                    <a:p>
                      <a:r>
                        <a:rPr lang="en-GB" sz="600" dirty="0"/>
                        <a:t>Stage Directions </a:t>
                      </a:r>
                    </a:p>
                  </a:txBody>
                  <a:tcPr/>
                </a:tc>
                <a:tc>
                  <a:txBody>
                    <a:bodyPr/>
                    <a:lstStyle/>
                    <a:p>
                      <a:r>
                        <a:rPr lang="en-GB" sz="600" dirty="0"/>
                        <a:t>Tells us how the character says</a:t>
                      </a:r>
                      <a:r>
                        <a:rPr lang="en-GB" sz="600" baseline="0" dirty="0"/>
                        <a:t> something or the character’s actions e.g. ‘</a:t>
                      </a:r>
                      <a:r>
                        <a:rPr lang="en-GB" sz="600" i="1" baseline="0" dirty="0"/>
                        <a:t>cutting in massively’. </a:t>
                      </a:r>
                      <a:endParaRPr lang="en-GB" sz="600" i="1" dirty="0"/>
                    </a:p>
                  </a:txBody>
                  <a:tcPr/>
                </a:tc>
                <a:extLst>
                  <a:ext uri="{0D108BD9-81ED-4DB2-BD59-A6C34878D82A}">
                    <a16:rowId xmlns:a16="http://schemas.microsoft.com/office/drawing/2014/main" val="3252050057"/>
                  </a:ext>
                </a:extLst>
              </a:tr>
              <a:tr h="319504">
                <a:tc>
                  <a:txBody>
                    <a:bodyPr/>
                    <a:lstStyle/>
                    <a:p>
                      <a:r>
                        <a:rPr lang="en-GB" sz="600" dirty="0"/>
                        <a:t>Monologue </a:t>
                      </a:r>
                    </a:p>
                  </a:txBody>
                  <a:tcPr/>
                </a:tc>
                <a:tc>
                  <a:txBody>
                    <a:bodyPr/>
                    <a:lstStyle/>
                    <a:p>
                      <a:r>
                        <a:rPr lang="en-GB" sz="600" dirty="0"/>
                        <a:t>Speech by one character to other characters or the audience. All of the characters have these during their interrogation with the inspector. </a:t>
                      </a:r>
                    </a:p>
                  </a:txBody>
                  <a:tcPr/>
                </a:tc>
                <a:extLst>
                  <a:ext uri="{0D108BD9-81ED-4DB2-BD59-A6C34878D82A}">
                    <a16:rowId xmlns:a16="http://schemas.microsoft.com/office/drawing/2014/main" val="3755294058"/>
                  </a:ext>
                </a:extLst>
              </a:tr>
              <a:tr h="319504">
                <a:tc>
                  <a:txBody>
                    <a:bodyPr/>
                    <a:lstStyle/>
                    <a:p>
                      <a:r>
                        <a:rPr lang="en-GB" sz="600" dirty="0"/>
                        <a:t>Didactic Play </a:t>
                      </a:r>
                    </a:p>
                  </a:txBody>
                  <a:tcPr/>
                </a:tc>
                <a:tc>
                  <a:txBody>
                    <a:bodyPr/>
                    <a:lstStyle/>
                    <a:p>
                      <a:r>
                        <a:rPr lang="en-GB" sz="600" dirty="0"/>
                        <a:t>A play that is teaching us a lesson. For example, to be good, responsible and moral people. The Inspector’s final monologue</a:t>
                      </a:r>
                      <a:r>
                        <a:rPr lang="en-GB" sz="600" baseline="0" dirty="0"/>
                        <a:t> is particularly didactic. </a:t>
                      </a:r>
                      <a:endParaRPr lang="en-GB" sz="600" dirty="0"/>
                    </a:p>
                  </a:txBody>
                  <a:tcPr/>
                </a:tc>
                <a:extLst>
                  <a:ext uri="{0D108BD9-81ED-4DB2-BD59-A6C34878D82A}">
                    <a16:rowId xmlns:a16="http://schemas.microsoft.com/office/drawing/2014/main" val="1221271797"/>
                  </a:ext>
                </a:extLst>
              </a:tr>
              <a:tr h="353231">
                <a:tc>
                  <a:txBody>
                    <a:bodyPr/>
                    <a:lstStyle/>
                    <a:p>
                      <a:r>
                        <a:rPr lang="en-GB" sz="600" dirty="0"/>
                        <a:t>Detective</a:t>
                      </a:r>
                      <a:r>
                        <a:rPr lang="en-GB" sz="600" baseline="0" dirty="0"/>
                        <a:t> Genre </a:t>
                      </a:r>
                      <a:endParaRPr lang="en-GB" sz="600" dirty="0"/>
                    </a:p>
                  </a:txBody>
                  <a:tcPr/>
                </a:tc>
                <a:tc>
                  <a:txBody>
                    <a:bodyPr/>
                    <a:lstStyle/>
                    <a:p>
                      <a:r>
                        <a:rPr lang="en-GB" sz="600" dirty="0"/>
                        <a:t>Although</a:t>
                      </a:r>
                      <a:r>
                        <a:rPr lang="en-GB" sz="600" baseline="0" dirty="0"/>
                        <a:t> this generally is a detective genre (the Inspector is investigating the suicide of a young woman) Ultimately, he is really there to morally ‘inspect’ the characters’ behaviours. </a:t>
                      </a:r>
                      <a:endParaRPr lang="en-GB" sz="600" dirty="0"/>
                    </a:p>
                  </a:txBody>
                  <a:tcPr/>
                </a:tc>
                <a:extLst>
                  <a:ext uri="{0D108BD9-81ED-4DB2-BD59-A6C34878D82A}">
                    <a16:rowId xmlns:a16="http://schemas.microsoft.com/office/drawing/2014/main" val="2323675924"/>
                  </a:ext>
                </a:extLst>
              </a:tr>
            </a:tbl>
          </a:graphicData>
        </a:graphic>
      </p:graphicFrame>
      <p:graphicFrame>
        <p:nvGraphicFramePr>
          <p:cNvPr id="27" name="Shape 88"/>
          <p:cNvGraphicFramePr/>
          <p:nvPr>
            <p:extLst>
              <p:ext uri="{D42A27DB-BD31-4B8C-83A1-F6EECF244321}">
                <p14:modId xmlns:p14="http://schemas.microsoft.com/office/powerpoint/2010/main" val="1501060321"/>
              </p:ext>
            </p:extLst>
          </p:nvPr>
        </p:nvGraphicFramePr>
        <p:xfrm>
          <a:off x="3217493" y="3698976"/>
          <a:ext cx="1927160" cy="315374"/>
        </p:xfrm>
        <a:graphic>
          <a:graphicData uri="http://schemas.openxmlformats.org/drawingml/2006/table">
            <a:tbl>
              <a:tblPr firstRow="1" bandRow="1">
                <a:noFill/>
                <a:tableStyleId>{9C848D0E-9385-4B26-B90A-12D45C2A6A3A}</a:tableStyleId>
              </a:tblPr>
              <a:tblGrid>
                <a:gridCol w="1927160">
                  <a:extLst>
                    <a:ext uri="{9D8B030D-6E8A-4147-A177-3AD203B41FA5}">
                      <a16:colId xmlns:a16="http://schemas.microsoft.com/office/drawing/2014/main" val="20000"/>
                    </a:ext>
                  </a:extLst>
                </a:gridCol>
              </a:tblGrid>
              <a:tr h="315374">
                <a:tc>
                  <a:txBody>
                    <a:bodyPr/>
                    <a:lstStyle/>
                    <a:p>
                      <a:pPr marL="0" marR="0" lvl="0" indent="0" algn="ctr" rtl="0">
                        <a:spcBef>
                          <a:spcPts val="0"/>
                        </a:spcBef>
                        <a:buSzPct val="25000"/>
                        <a:buNone/>
                      </a:pPr>
                      <a:r>
                        <a:rPr lang="en-US" sz="1400" b="1" u="none" strike="noStrike" cap="none" baseline="0" dirty="0">
                          <a:solidFill>
                            <a:srgbClr val="FFFFFF"/>
                          </a:solidFill>
                        </a:rPr>
                        <a:t>Key Themes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55248347"/>
              </p:ext>
            </p:extLst>
          </p:nvPr>
        </p:nvGraphicFramePr>
        <p:xfrm>
          <a:off x="3203848" y="4014350"/>
          <a:ext cx="3885019" cy="2868707"/>
        </p:xfrm>
        <a:graphic>
          <a:graphicData uri="http://schemas.openxmlformats.org/drawingml/2006/table">
            <a:tbl>
              <a:tblPr firstRow="1" bandRow="1">
                <a:tableStyleId>{E7597412-D072-434F-8E9F-8B1C88830023}</a:tableStyleId>
              </a:tblPr>
              <a:tblGrid>
                <a:gridCol w="650356">
                  <a:extLst>
                    <a:ext uri="{9D8B030D-6E8A-4147-A177-3AD203B41FA5}">
                      <a16:colId xmlns:a16="http://schemas.microsoft.com/office/drawing/2014/main" val="698301863"/>
                    </a:ext>
                  </a:extLst>
                </a:gridCol>
                <a:gridCol w="3234663">
                  <a:extLst>
                    <a:ext uri="{9D8B030D-6E8A-4147-A177-3AD203B41FA5}">
                      <a16:colId xmlns:a16="http://schemas.microsoft.com/office/drawing/2014/main" val="2990249026"/>
                    </a:ext>
                  </a:extLst>
                </a:gridCol>
              </a:tblGrid>
              <a:tr h="813266">
                <a:tc>
                  <a:txBody>
                    <a:bodyPr/>
                    <a:lstStyle/>
                    <a:p>
                      <a:r>
                        <a:rPr lang="en-GB" sz="600" dirty="0"/>
                        <a:t>Responsibility</a:t>
                      </a:r>
                      <a:r>
                        <a:rPr lang="en-GB" sz="600" baseline="0" dirty="0"/>
                        <a:t> </a:t>
                      </a:r>
                      <a:endParaRPr lang="en-GB" sz="600" dirty="0"/>
                    </a:p>
                  </a:txBody>
                  <a:tcPr/>
                </a:tc>
                <a:tc>
                  <a:txBody>
                    <a:bodyPr/>
                    <a:lstStyle/>
                    <a:p>
                      <a:r>
                        <a:rPr lang="en-GB" sz="600" i="1" dirty="0">
                          <a:effectLst/>
                        </a:rPr>
                        <a:t>An Inspector Calls</a:t>
                      </a:r>
                      <a:r>
                        <a:rPr lang="en-GB" sz="600" dirty="0">
                          <a:effectLst/>
                        </a:rPr>
                        <a:t> was first performed in the UK just after the end of World War Two, in 1946. It was a time of great change in Britain and many writers were concerned with the welfare of the poor. At that time there was no assistance for people who could not afford to look after themselves. Priestley wanted to address this issue. He also felt that if people were more considerate of one another, it would improve quality of life for all. This is why social responsibility is a key theme of the play. Priestley wanted his audience to be responsible for their own behaviour and responsible for the welfare of others.</a:t>
                      </a:r>
                      <a:endParaRPr lang="en-GB" sz="600" dirty="0"/>
                    </a:p>
                  </a:txBody>
                  <a:tcPr/>
                </a:tc>
                <a:extLst>
                  <a:ext uri="{0D108BD9-81ED-4DB2-BD59-A6C34878D82A}">
                    <a16:rowId xmlns:a16="http://schemas.microsoft.com/office/drawing/2014/main" val="2248903687"/>
                  </a:ext>
                </a:extLst>
              </a:tr>
              <a:tr h="654004">
                <a:tc>
                  <a:txBody>
                    <a:bodyPr/>
                    <a:lstStyle/>
                    <a:p>
                      <a:r>
                        <a:rPr lang="en-GB" sz="600" dirty="0"/>
                        <a:t>Gender </a:t>
                      </a:r>
                    </a:p>
                  </a:txBody>
                  <a:tcPr/>
                </a:tc>
                <a:tc>
                  <a:txBody>
                    <a:bodyPr/>
                    <a:lstStyle/>
                    <a:p>
                      <a:r>
                        <a:rPr lang="en-GB" sz="600" dirty="0">
                          <a:effectLst/>
                        </a:rPr>
                        <a:t>Age is an important theme in </a:t>
                      </a:r>
                      <a:r>
                        <a:rPr lang="en-GB" sz="600" i="1" dirty="0">
                          <a:effectLst/>
                        </a:rPr>
                        <a:t>An Inspector Calls</a:t>
                      </a:r>
                      <a:r>
                        <a:rPr lang="en-GB" sz="600" dirty="0">
                          <a:effectLst/>
                        </a:rPr>
                        <a:t>. Priestley uses it to show how he believed that there was hope in the younger generation's ability to learn and change. The older characters' opinions and behaviours are stubbornly fixed. Mr Birling refuses to learn and Mrs Birling cannot see the obvious about herself and her children. Eric and Sheila however are younger - they accept their mistakes and offer the chance for a brighter future.</a:t>
                      </a:r>
                    </a:p>
                    <a:p>
                      <a:endParaRPr lang="en-GB" sz="600" dirty="0"/>
                    </a:p>
                  </a:txBody>
                  <a:tcPr/>
                </a:tc>
                <a:extLst>
                  <a:ext uri="{0D108BD9-81ED-4DB2-BD59-A6C34878D82A}">
                    <a16:rowId xmlns:a16="http://schemas.microsoft.com/office/drawing/2014/main" val="1263533129"/>
                  </a:ext>
                </a:extLst>
              </a:tr>
              <a:tr h="747433">
                <a:tc>
                  <a:txBody>
                    <a:bodyPr/>
                    <a:lstStyle/>
                    <a:p>
                      <a:r>
                        <a:rPr lang="en-GB" sz="600" dirty="0"/>
                        <a:t>Class </a:t>
                      </a:r>
                    </a:p>
                  </a:txBody>
                  <a:tcPr/>
                </a:tc>
                <a:tc>
                  <a:txBody>
                    <a:bodyPr/>
                    <a:lstStyle/>
                    <a:p>
                      <a:r>
                        <a:rPr lang="en-GB" sz="600" i="1" dirty="0">
                          <a:effectLst/>
                        </a:rPr>
                        <a:t>An Inspector Calls</a:t>
                      </a:r>
                      <a:r>
                        <a:rPr lang="en-GB" sz="600" dirty="0">
                          <a:effectLst/>
                        </a:rPr>
                        <a:t> was written after World War Two. As many British men went away to fight during the war, their positions in work had to be filled by women. This helped change existing perceptions. Men had to acknowledge the fact that women were just as capable as them. As a result of this, many women enjoyed a newfound freedom that working and earning money allowed them.</a:t>
                      </a:r>
                      <a:r>
                        <a:rPr lang="en-GB" sz="600" baseline="0" dirty="0">
                          <a:effectLst/>
                        </a:rPr>
                        <a:t> </a:t>
                      </a:r>
                      <a:r>
                        <a:rPr lang="en-GB" sz="600" dirty="0">
                          <a:effectLst/>
                        </a:rPr>
                        <a:t>Not all men saw this change in attitude as a good thing and stayed stuck in the past. Priestley explores the impact of these new gender roles through the independence of Eva Smith and the sexist attitudes of Mr Birling.</a:t>
                      </a:r>
                    </a:p>
                  </a:txBody>
                  <a:tcPr/>
                </a:tc>
                <a:extLst>
                  <a:ext uri="{0D108BD9-81ED-4DB2-BD59-A6C34878D82A}">
                    <a16:rowId xmlns:a16="http://schemas.microsoft.com/office/drawing/2014/main" val="2959702096"/>
                  </a:ext>
                </a:extLst>
              </a:tr>
              <a:tr h="654004">
                <a:tc>
                  <a:txBody>
                    <a:bodyPr/>
                    <a:lstStyle/>
                    <a:p>
                      <a:r>
                        <a:rPr lang="en-GB" sz="600" dirty="0"/>
                        <a:t>Age</a:t>
                      </a:r>
                      <a:r>
                        <a:rPr lang="en-GB" sz="600" baseline="0" dirty="0"/>
                        <a:t> / Generations </a:t>
                      </a:r>
                      <a:endParaRPr lang="en-GB" sz="600" dirty="0"/>
                    </a:p>
                  </a:txBody>
                  <a:tcPr/>
                </a:tc>
                <a:tc>
                  <a:txBody>
                    <a:bodyPr/>
                    <a:lstStyle/>
                    <a:p>
                      <a:r>
                        <a:rPr lang="en-GB" sz="600" b="0" dirty="0">
                          <a:effectLst/>
                        </a:rPr>
                        <a:t>Before World War Two, Britain was divided by class. Two such classes were the wealthy land and factory owners and the poor workers. The war helped bring these two classes closer together and rationing meant that people of all classes were eating and even dressing the same. The war effort also meant that people from all classes were mixing together. This was certainly not the case before.</a:t>
                      </a:r>
                      <a:r>
                        <a:rPr lang="en-GB" sz="600" b="0" baseline="0" dirty="0">
                          <a:effectLst/>
                        </a:rPr>
                        <a:t> </a:t>
                      </a:r>
                      <a:r>
                        <a:rPr lang="en-GB" sz="600" b="0" dirty="0">
                          <a:effectLst/>
                        </a:rPr>
                        <a:t>Priestley wanted to highlight that inequality between the classes still existed</a:t>
                      </a:r>
                      <a:r>
                        <a:rPr lang="en-GB" sz="600" b="0" baseline="0" dirty="0">
                          <a:effectLst/>
                        </a:rPr>
                        <a:t> and there was still more change to be done. </a:t>
                      </a:r>
                      <a:endParaRPr lang="en-GB" sz="600" b="0" dirty="0"/>
                    </a:p>
                  </a:txBody>
                  <a:tcPr/>
                </a:tc>
                <a:extLst>
                  <a:ext uri="{0D108BD9-81ED-4DB2-BD59-A6C34878D82A}">
                    <a16:rowId xmlns:a16="http://schemas.microsoft.com/office/drawing/2014/main" val="565125777"/>
                  </a:ext>
                </a:extLst>
              </a:tr>
            </a:tbl>
          </a:graphicData>
        </a:graphic>
      </p:graphicFrame>
      <p:graphicFrame>
        <p:nvGraphicFramePr>
          <p:cNvPr id="30" name="Shape 88"/>
          <p:cNvGraphicFramePr/>
          <p:nvPr>
            <p:extLst>
              <p:ext uri="{D42A27DB-BD31-4B8C-83A1-F6EECF244321}">
                <p14:modId xmlns:p14="http://schemas.microsoft.com/office/powerpoint/2010/main" val="2754656222"/>
              </p:ext>
            </p:extLst>
          </p:nvPr>
        </p:nvGraphicFramePr>
        <p:xfrm>
          <a:off x="7071813" y="3827029"/>
          <a:ext cx="2072187" cy="304810"/>
        </p:xfrm>
        <a:graphic>
          <a:graphicData uri="http://schemas.openxmlformats.org/drawingml/2006/table">
            <a:tbl>
              <a:tblPr firstRow="1" bandRow="1">
                <a:noFill/>
                <a:tableStyleId>{9C848D0E-9385-4B26-B90A-12D45C2A6A3A}</a:tableStyleId>
              </a:tblPr>
              <a:tblGrid>
                <a:gridCol w="2072187">
                  <a:extLst>
                    <a:ext uri="{9D8B030D-6E8A-4147-A177-3AD203B41FA5}">
                      <a16:colId xmlns:a16="http://schemas.microsoft.com/office/drawing/2014/main" val="20000"/>
                    </a:ext>
                  </a:extLst>
                </a:gridCol>
              </a:tblGrid>
              <a:tr h="302631">
                <a:tc>
                  <a:txBody>
                    <a:bodyPr/>
                    <a:lstStyle/>
                    <a:p>
                      <a:pPr marL="0" marR="0" lvl="0" indent="0" algn="ctr" rtl="0">
                        <a:spcBef>
                          <a:spcPts val="0"/>
                        </a:spcBef>
                        <a:buSzPct val="25000"/>
                        <a:buNone/>
                      </a:pPr>
                      <a:r>
                        <a:rPr lang="en-US" sz="1400" b="1" u="none" strike="noStrike" cap="none" baseline="0" dirty="0">
                          <a:solidFill>
                            <a:srgbClr val="FFFFFF"/>
                          </a:solidFill>
                        </a:rPr>
                        <a:t>Key Vocab   </a:t>
                      </a:r>
                    </a:p>
                  </a:txBody>
                  <a:tcPr marL="91450" marR="91450" marT="45725" marB="45725">
                    <a:solidFill>
                      <a:srgbClr val="000000"/>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61845716"/>
              </p:ext>
            </p:extLst>
          </p:nvPr>
        </p:nvGraphicFramePr>
        <p:xfrm>
          <a:off x="7088859" y="4153089"/>
          <a:ext cx="2044906" cy="2704910"/>
        </p:xfrm>
        <a:graphic>
          <a:graphicData uri="http://schemas.openxmlformats.org/drawingml/2006/table">
            <a:tbl>
              <a:tblPr firstRow="1" bandRow="1">
                <a:tableStyleId>{E7597412-D072-434F-8E9F-8B1C88830023}</a:tableStyleId>
              </a:tblPr>
              <a:tblGrid>
                <a:gridCol w="1022453">
                  <a:extLst>
                    <a:ext uri="{9D8B030D-6E8A-4147-A177-3AD203B41FA5}">
                      <a16:colId xmlns:a16="http://schemas.microsoft.com/office/drawing/2014/main" val="446092384"/>
                    </a:ext>
                  </a:extLst>
                </a:gridCol>
                <a:gridCol w="1022453">
                  <a:extLst>
                    <a:ext uri="{9D8B030D-6E8A-4147-A177-3AD203B41FA5}">
                      <a16:colId xmlns:a16="http://schemas.microsoft.com/office/drawing/2014/main" val="91889463"/>
                    </a:ext>
                  </a:extLst>
                </a:gridCol>
              </a:tblGrid>
              <a:tr h="270491">
                <a:tc>
                  <a:txBody>
                    <a:bodyPr/>
                    <a:lstStyle/>
                    <a:p>
                      <a:r>
                        <a:rPr lang="en-GB" sz="600" dirty="0"/>
                        <a:t>Naïve </a:t>
                      </a:r>
                    </a:p>
                  </a:txBody>
                  <a:tcPr/>
                </a:tc>
                <a:tc>
                  <a:txBody>
                    <a:bodyPr/>
                    <a:lstStyle/>
                    <a:p>
                      <a:r>
                        <a:rPr lang="en-GB" sz="600" dirty="0"/>
                        <a:t>Morality </a:t>
                      </a:r>
                    </a:p>
                  </a:txBody>
                  <a:tcPr/>
                </a:tc>
                <a:extLst>
                  <a:ext uri="{0D108BD9-81ED-4DB2-BD59-A6C34878D82A}">
                    <a16:rowId xmlns:a16="http://schemas.microsoft.com/office/drawing/2014/main" val="3567957875"/>
                  </a:ext>
                </a:extLst>
              </a:tr>
              <a:tr h="270491">
                <a:tc>
                  <a:txBody>
                    <a:bodyPr/>
                    <a:lstStyle/>
                    <a:p>
                      <a:r>
                        <a:rPr lang="en-GB" sz="600" dirty="0"/>
                        <a:t>Ignorant </a:t>
                      </a:r>
                    </a:p>
                  </a:txBody>
                  <a:tcPr/>
                </a:tc>
                <a:tc>
                  <a:txBody>
                    <a:bodyPr/>
                    <a:lstStyle/>
                    <a:p>
                      <a:r>
                        <a:rPr lang="en-GB" sz="600" dirty="0"/>
                        <a:t>Pretences </a:t>
                      </a:r>
                    </a:p>
                  </a:txBody>
                  <a:tcPr/>
                </a:tc>
                <a:extLst>
                  <a:ext uri="{0D108BD9-81ED-4DB2-BD59-A6C34878D82A}">
                    <a16:rowId xmlns:a16="http://schemas.microsoft.com/office/drawing/2014/main" val="1884879129"/>
                  </a:ext>
                </a:extLst>
              </a:tr>
              <a:tr h="270491">
                <a:tc>
                  <a:txBody>
                    <a:bodyPr/>
                    <a:lstStyle/>
                    <a:p>
                      <a:r>
                        <a:rPr lang="en-GB" sz="600" dirty="0"/>
                        <a:t>Prejudice </a:t>
                      </a:r>
                    </a:p>
                  </a:txBody>
                  <a:tcPr/>
                </a:tc>
                <a:tc>
                  <a:txBody>
                    <a:bodyPr/>
                    <a:lstStyle/>
                    <a:p>
                      <a:r>
                        <a:rPr lang="en-GB" sz="600" dirty="0"/>
                        <a:t>Patriarchal</a:t>
                      </a:r>
                      <a:r>
                        <a:rPr lang="en-GB" sz="600" baseline="0" dirty="0"/>
                        <a:t> </a:t>
                      </a:r>
                      <a:endParaRPr lang="en-GB" sz="600" dirty="0"/>
                    </a:p>
                  </a:txBody>
                  <a:tcPr/>
                </a:tc>
                <a:extLst>
                  <a:ext uri="{0D108BD9-81ED-4DB2-BD59-A6C34878D82A}">
                    <a16:rowId xmlns:a16="http://schemas.microsoft.com/office/drawing/2014/main" val="1413619113"/>
                  </a:ext>
                </a:extLst>
              </a:tr>
              <a:tr h="270491">
                <a:tc>
                  <a:txBody>
                    <a:bodyPr/>
                    <a:lstStyle/>
                    <a:p>
                      <a:r>
                        <a:rPr lang="en-GB" sz="600" dirty="0"/>
                        <a:t>Privileged </a:t>
                      </a:r>
                    </a:p>
                  </a:txBody>
                  <a:tcPr/>
                </a:tc>
                <a:tc>
                  <a:txBody>
                    <a:bodyPr/>
                    <a:lstStyle/>
                    <a:p>
                      <a:r>
                        <a:rPr lang="en-GB" sz="600" dirty="0"/>
                        <a:t>Unjust </a:t>
                      </a:r>
                    </a:p>
                  </a:txBody>
                  <a:tcPr/>
                </a:tc>
                <a:extLst>
                  <a:ext uri="{0D108BD9-81ED-4DB2-BD59-A6C34878D82A}">
                    <a16:rowId xmlns:a16="http://schemas.microsoft.com/office/drawing/2014/main" val="2980877926"/>
                  </a:ext>
                </a:extLst>
              </a:tr>
              <a:tr h="270491">
                <a:tc>
                  <a:txBody>
                    <a:bodyPr/>
                    <a:lstStyle/>
                    <a:p>
                      <a:r>
                        <a:rPr lang="en-GB" sz="600" dirty="0"/>
                        <a:t>(Un)remorseful </a:t>
                      </a:r>
                    </a:p>
                  </a:txBody>
                  <a:tcPr/>
                </a:tc>
                <a:tc>
                  <a:txBody>
                    <a:bodyPr/>
                    <a:lstStyle/>
                    <a:p>
                      <a:r>
                        <a:rPr lang="en-GB" sz="600" dirty="0"/>
                        <a:t>Aware</a:t>
                      </a:r>
                      <a:r>
                        <a:rPr lang="en-GB" sz="600" baseline="0" dirty="0"/>
                        <a:t> </a:t>
                      </a:r>
                      <a:endParaRPr lang="en-GB" sz="600" dirty="0"/>
                    </a:p>
                  </a:txBody>
                  <a:tcPr/>
                </a:tc>
                <a:extLst>
                  <a:ext uri="{0D108BD9-81ED-4DB2-BD59-A6C34878D82A}">
                    <a16:rowId xmlns:a16="http://schemas.microsoft.com/office/drawing/2014/main" val="3571114182"/>
                  </a:ext>
                </a:extLst>
              </a:tr>
              <a:tr h="270491">
                <a:tc>
                  <a:txBody>
                    <a:bodyPr/>
                    <a:lstStyle/>
                    <a:p>
                      <a:r>
                        <a:rPr lang="en-GB" sz="600" dirty="0"/>
                        <a:t>Deceitful </a:t>
                      </a:r>
                    </a:p>
                  </a:txBody>
                  <a:tcPr/>
                </a:tc>
                <a:tc>
                  <a:txBody>
                    <a:bodyPr/>
                    <a:lstStyle/>
                    <a:p>
                      <a:r>
                        <a:rPr lang="en-GB" sz="600" dirty="0"/>
                        <a:t>Stereotype</a:t>
                      </a:r>
                      <a:r>
                        <a:rPr lang="en-GB" sz="600" baseline="0" dirty="0"/>
                        <a:t> </a:t>
                      </a:r>
                      <a:endParaRPr lang="en-GB" sz="600" dirty="0"/>
                    </a:p>
                  </a:txBody>
                  <a:tcPr/>
                </a:tc>
                <a:extLst>
                  <a:ext uri="{0D108BD9-81ED-4DB2-BD59-A6C34878D82A}">
                    <a16:rowId xmlns:a16="http://schemas.microsoft.com/office/drawing/2014/main" val="2004690519"/>
                  </a:ext>
                </a:extLst>
              </a:tr>
              <a:tr h="270491">
                <a:tc>
                  <a:txBody>
                    <a:bodyPr/>
                    <a:lstStyle/>
                    <a:p>
                      <a:r>
                        <a:rPr lang="en-GB" sz="600" dirty="0"/>
                        <a:t>Hypocritical </a:t>
                      </a:r>
                    </a:p>
                  </a:txBody>
                  <a:tcPr/>
                </a:tc>
                <a:tc>
                  <a:txBody>
                    <a:bodyPr/>
                    <a:lstStyle/>
                    <a:p>
                      <a:r>
                        <a:rPr lang="en-GB" sz="600" dirty="0"/>
                        <a:t>Reputation </a:t>
                      </a:r>
                    </a:p>
                  </a:txBody>
                  <a:tcPr/>
                </a:tc>
                <a:extLst>
                  <a:ext uri="{0D108BD9-81ED-4DB2-BD59-A6C34878D82A}">
                    <a16:rowId xmlns:a16="http://schemas.microsoft.com/office/drawing/2014/main" val="2476330856"/>
                  </a:ext>
                </a:extLst>
              </a:tr>
              <a:tr h="270491">
                <a:tc>
                  <a:txBody>
                    <a:bodyPr/>
                    <a:lstStyle/>
                    <a:p>
                      <a:r>
                        <a:rPr lang="en-GB" sz="600" dirty="0"/>
                        <a:t>Dismissive </a:t>
                      </a:r>
                    </a:p>
                  </a:txBody>
                  <a:tcPr/>
                </a:tc>
                <a:tc>
                  <a:txBody>
                    <a:bodyPr/>
                    <a:lstStyle/>
                    <a:p>
                      <a:r>
                        <a:rPr lang="en-GB" sz="600" dirty="0"/>
                        <a:t>Symbolic </a:t>
                      </a:r>
                    </a:p>
                  </a:txBody>
                  <a:tcPr/>
                </a:tc>
                <a:extLst>
                  <a:ext uri="{0D108BD9-81ED-4DB2-BD59-A6C34878D82A}">
                    <a16:rowId xmlns:a16="http://schemas.microsoft.com/office/drawing/2014/main" val="3124215540"/>
                  </a:ext>
                </a:extLst>
              </a:tr>
              <a:tr h="270491">
                <a:tc>
                  <a:txBody>
                    <a:bodyPr/>
                    <a:lstStyle/>
                    <a:p>
                      <a:r>
                        <a:rPr lang="en-GB" sz="600" dirty="0"/>
                        <a:t>Compassionate </a:t>
                      </a:r>
                    </a:p>
                  </a:txBody>
                  <a:tcPr/>
                </a:tc>
                <a:tc>
                  <a:txBody>
                    <a:bodyPr/>
                    <a:lstStyle/>
                    <a:p>
                      <a:r>
                        <a:rPr lang="en-GB" sz="600" dirty="0"/>
                        <a:t>Responsibility </a:t>
                      </a:r>
                    </a:p>
                  </a:txBody>
                  <a:tcPr/>
                </a:tc>
                <a:extLst>
                  <a:ext uri="{0D108BD9-81ED-4DB2-BD59-A6C34878D82A}">
                    <a16:rowId xmlns:a16="http://schemas.microsoft.com/office/drawing/2014/main" val="848914384"/>
                  </a:ext>
                </a:extLst>
              </a:tr>
              <a:tr h="270491">
                <a:tc>
                  <a:txBody>
                    <a:bodyPr/>
                    <a:lstStyle/>
                    <a:p>
                      <a:r>
                        <a:rPr lang="en-GB" sz="600" dirty="0"/>
                        <a:t>Impressionable </a:t>
                      </a:r>
                    </a:p>
                  </a:txBody>
                  <a:tcPr/>
                </a:tc>
                <a:tc>
                  <a:txBody>
                    <a:bodyPr/>
                    <a:lstStyle/>
                    <a:p>
                      <a:r>
                        <a:rPr lang="en-GB" sz="600" dirty="0"/>
                        <a:t>Inequality </a:t>
                      </a:r>
                    </a:p>
                  </a:txBody>
                  <a:tcPr/>
                </a:tc>
                <a:extLst>
                  <a:ext uri="{0D108BD9-81ED-4DB2-BD59-A6C34878D82A}">
                    <a16:rowId xmlns:a16="http://schemas.microsoft.com/office/drawing/2014/main" val="403462287"/>
                  </a:ext>
                </a:extLst>
              </a:tr>
            </a:tbl>
          </a:graphicData>
        </a:graphic>
      </p:graphicFrame>
      <p:sp>
        <p:nvSpPr>
          <p:cNvPr id="20" name="Rectangle 19"/>
          <p:cNvSpPr/>
          <p:nvPr/>
        </p:nvSpPr>
        <p:spPr>
          <a:xfrm>
            <a:off x="3217493" y="3369289"/>
            <a:ext cx="1923750" cy="329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An Inspector Calls</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CB31657DB2CD439997F5DFCA2083C9" ma:contentTypeVersion="7" ma:contentTypeDescription="Create a new document." ma:contentTypeScope="" ma:versionID="6bd6de889a1950a4c419b3e678e2133c">
  <xsd:schema xmlns:xsd="http://www.w3.org/2001/XMLSchema" xmlns:xs="http://www.w3.org/2001/XMLSchema" xmlns:p="http://schemas.microsoft.com/office/2006/metadata/properties" xmlns:ns3="54a648f9-5ff2-4b6e-b088-23559dd3222a" targetNamespace="http://schemas.microsoft.com/office/2006/metadata/properties" ma:root="true" ma:fieldsID="5926ef9bfa4d96cc86b53907f5c88041" ns3:_="">
    <xsd:import namespace="54a648f9-5ff2-4b6e-b088-23559dd3222a"/>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648f9-5ff2-4b6e-b088-23559dd322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361AF9-9AF1-43BC-8EEE-853290F1D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648f9-5ff2-4b6e-b088-23559dd322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89FC74-D837-451A-A1CE-0530BB5F9C3D}">
  <ds:schemaRefs>
    <ds:schemaRef ds:uri="http://schemas.microsoft.com/sharepoint/v3/contenttype/forms"/>
  </ds:schemaRefs>
</ds:datastoreItem>
</file>

<file path=customXml/itemProps3.xml><?xml version="1.0" encoding="utf-8"?>
<ds:datastoreItem xmlns:ds="http://schemas.openxmlformats.org/officeDocument/2006/customXml" ds:itemID="{3DA203C3-A101-4248-B2D4-F43953BFF5A5}">
  <ds:schemaRefs>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purl.org/dc/dcmitype/"/>
    <ds:schemaRef ds:uri="54a648f9-5ff2-4b6e-b088-23559dd3222a"/>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14143</TotalTime>
  <Words>1600</Words>
  <Application>Microsoft Office PowerPoint</Application>
  <PresentationFormat>On-screen Show (4:3)</PresentationFormat>
  <Paragraphs>106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LCaldwell</dc:creator>
  <cp:lastModifiedBy>Matthew Pollock</cp:lastModifiedBy>
  <cp:revision>97</cp:revision>
  <cp:lastPrinted>2019-02-11T08:09:25Z</cp:lastPrinted>
  <dcterms:modified xsi:type="dcterms:W3CDTF">2023-12-11T09:20:31Z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0x01010050CB31657DB2CD439997F5DFCA2083C9</vt:lpwstr>
  </property>
</Properties>
</file>