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5"/>
  </p:notesMasterIdLst>
  <p:sldIdLst>
    <p:sldId id="259" r:id="rId5"/>
    <p:sldId id="256" r:id="rId6"/>
    <p:sldId id="260" r:id="rId7"/>
    <p:sldId id="261" r:id="rId8"/>
    <p:sldId id="262" r:id="rId9"/>
    <p:sldId id="270" r:id="rId10"/>
    <p:sldId id="272" r:id="rId11"/>
    <p:sldId id="263" r:id="rId12"/>
    <p:sldId id="264" r:id="rId13"/>
    <p:sldId id="265" r:id="rId14"/>
    <p:sldId id="266" r:id="rId15"/>
    <p:sldId id="267" r:id="rId16"/>
    <p:sldId id="280" r:id="rId17"/>
    <p:sldId id="273" r:id="rId18"/>
    <p:sldId id="281" r:id="rId19"/>
    <p:sldId id="283" r:id="rId20"/>
    <p:sldId id="284" r:id="rId21"/>
    <p:sldId id="285" r:id="rId22"/>
    <p:sldId id="288" r:id="rId23"/>
    <p:sldId id="289"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7018" autoAdjust="0"/>
  </p:normalViewPr>
  <p:slideViewPr>
    <p:cSldViewPr snapToGrid="0">
      <p:cViewPr varScale="1">
        <p:scale>
          <a:sx n="98" d="100"/>
          <a:sy n="98" d="100"/>
        </p:scale>
        <p:origin x="1074"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7B9C83-3010-44B7-8232-3214F419EBB8}" type="datetimeFigureOut">
              <a:rPr lang="en-GB" smtClean="0"/>
              <a:t>12/02/2025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A64E53-7172-4D0A-A83F-1040BB789B28}" type="slidenum">
              <a:rPr lang="en-GB" smtClean="0"/>
              <a:t>‹#›</a:t>
            </a:fld>
            <a:endParaRPr lang="en-GB"/>
          </a:p>
        </p:txBody>
      </p:sp>
    </p:spTree>
    <p:extLst>
      <p:ext uri="{BB962C8B-B14F-4D97-AF65-F5344CB8AC3E}">
        <p14:creationId xmlns:p14="http://schemas.microsoft.com/office/powerpoint/2010/main" val="36221658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err="1"/>
              <a:t>Sawm</a:t>
            </a:r>
            <a:r>
              <a:rPr lang="en-US" dirty="0"/>
              <a:t> is in</a:t>
            </a:r>
            <a:r>
              <a:rPr lang="en-US" baseline="0" dirty="0"/>
              <a:t> both the 5 pillars of Sunni Islam and the 10 obligatory acts of Shi’a Islam</a:t>
            </a:r>
          </a:p>
          <a:p>
            <a:pPr marL="171450" indent="-171450">
              <a:buFontTx/>
              <a:buChar char="-"/>
            </a:pPr>
            <a:r>
              <a:rPr lang="en-US" baseline="0" dirty="0"/>
              <a:t>Students should ensure they have all key vocabulary (shown with a key symbol) in their key word glossaries at the back of their exercise books</a:t>
            </a:r>
            <a:endParaRPr lang="en-GB" dirty="0"/>
          </a:p>
        </p:txBody>
      </p:sp>
      <p:sp>
        <p:nvSpPr>
          <p:cNvPr id="4" name="Slide Number Placeholder 3"/>
          <p:cNvSpPr>
            <a:spLocks noGrp="1"/>
          </p:cNvSpPr>
          <p:nvPr>
            <p:ph type="sldNum" sz="quarter" idx="10"/>
          </p:nvPr>
        </p:nvSpPr>
        <p:spPr/>
        <p:txBody>
          <a:bodyPr/>
          <a:lstStyle/>
          <a:p>
            <a:fld id="{63A64E53-7172-4D0A-A83F-1040BB789B28}" type="slidenum">
              <a:rPr lang="en-GB" smtClean="0"/>
              <a:t>1</a:t>
            </a:fld>
            <a:endParaRPr lang="en-GB"/>
          </a:p>
        </p:txBody>
      </p:sp>
    </p:spTree>
    <p:extLst>
      <p:ext uri="{BB962C8B-B14F-4D97-AF65-F5344CB8AC3E}">
        <p14:creationId xmlns:p14="http://schemas.microsoft.com/office/powerpoint/2010/main" val="12337916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err="1"/>
              <a:t>Sawm</a:t>
            </a:r>
            <a:r>
              <a:rPr lang="en-US" dirty="0"/>
              <a:t> is in</a:t>
            </a:r>
            <a:r>
              <a:rPr lang="en-US" baseline="0" dirty="0"/>
              <a:t> both the 5 pillars of Sunni Islam and the 10 obligatory acts of Shi’a Islam</a:t>
            </a:r>
          </a:p>
          <a:p>
            <a:pPr marL="171450" indent="-171450">
              <a:buFontTx/>
              <a:buChar char="-"/>
            </a:pPr>
            <a:r>
              <a:rPr lang="en-US" baseline="0" dirty="0"/>
              <a:t>Students should ensure they have all key vocabulary (shown with a key symbol) in their key word glossaries at the back of their exercise books</a:t>
            </a:r>
            <a:endParaRPr lang="en-GB" dirty="0"/>
          </a:p>
        </p:txBody>
      </p:sp>
      <p:sp>
        <p:nvSpPr>
          <p:cNvPr id="4" name="Slide Number Placeholder 3"/>
          <p:cNvSpPr>
            <a:spLocks noGrp="1"/>
          </p:cNvSpPr>
          <p:nvPr>
            <p:ph type="sldNum" sz="quarter" idx="10"/>
          </p:nvPr>
        </p:nvSpPr>
        <p:spPr/>
        <p:txBody>
          <a:bodyPr/>
          <a:lstStyle/>
          <a:p>
            <a:fld id="{63A64E53-7172-4D0A-A83F-1040BB789B28}" type="slidenum">
              <a:rPr lang="en-GB" smtClean="0"/>
              <a:t>16</a:t>
            </a:fld>
            <a:endParaRPr lang="en-GB"/>
          </a:p>
        </p:txBody>
      </p:sp>
    </p:spTree>
    <p:extLst>
      <p:ext uri="{BB962C8B-B14F-4D97-AF65-F5344CB8AC3E}">
        <p14:creationId xmlns:p14="http://schemas.microsoft.com/office/powerpoint/2010/main" val="7669224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happened next?  Recap the story of Muhammad</a:t>
            </a:r>
            <a:endParaRPr lang="en-GB" dirty="0"/>
          </a:p>
        </p:txBody>
      </p:sp>
      <p:sp>
        <p:nvSpPr>
          <p:cNvPr id="4" name="Slide Number Placeholder 3"/>
          <p:cNvSpPr>
            <a:spLocks noGrp="1"/>
          </p:cNvSpPr>
          <p:nvPr>
            <p:ph type="sldNum" sz="quarter" idx="10"/>
          </p:nvPr>
        </p:nvSpPr>
        <p:spPr/>
        <p:txBody>
          <a:bodyPr/>
          <a:lstStyle/>
          <a:p>
            <a:fld id="{7BF606D5-BB43-4F5B-9174-E619B87B97C1}" type="slidenum">
              <a:rPr lang="en-GB" smtClean="0"/>
              <a:t>18</a:t>
            </a:fld>
            <a:endParaRPr lang="en-GB"/>
          </a:p>
        </p:txBody>
      </p:sp>
    </p:spTree>
    <p:extLst>
      <p:ext uri="{BB962C8B-B14F-4D97-AF65-F5344CB8AC3E}">
        <p14:creationId xmlns:p14="http://schemas.microsoft.com/office/powerpoint/2010/main" val="22693029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27FFC5DD-2895-46EE-9CA5-B8271D369C2A}" type="datetimeFigureOut">
              <a:rPr lang="en-GB" smtClean="0"/>
              <a:t>12/02/2025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9F4A717-E7B2-43E6-B633-86AEC22B72BB}" type="slidenum">
              <a:rPr lang="en-GB" smtClean="0"/>
              <a:t>‹#›</a:t>
            </a:fld>
            <a:endParaRPr lang="en-GB"/>
          </a:p>
        </p:txBody>
      </p:sp>
    </p:spTree>
    <p:extLst>
      <p:ext uri="{BB962C8B-B14F-4D97-AF65-F5344CB8AC3E}">
        <p14:creationId xmlns:p14="http://schemas.microsoft.com/office/powerpoint/2010/main" val="36904282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7FFC5DD-2895-46EE-9CA5-B8271D369C2A}" type="datetimeFigureOut">
              <a:rPr lang="en-GB" smtClean="0"/>
              <a:t>12/02/2025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9F4A717-E7B2-43E6-B633-86AEC22B72BB}" type="slidenum">
              <a:rPr lang="en-GB" smtClean="0"/>
              <a:t>‹#›</a:t>
            </a:fld>
            <a:endParaRPr lang="en-GB"/>
          </a:p>
        </p:txBody>
      </p:sp>
    </p:spTree>
    <p:extLst>
      <p:ext uri="{BB962C8B-B14F-4D97-AF65-F5344CB8AC3E}">
        <p14:creationId xmlns:p14="http://schemas.microsoft.com/office/powerpoint/2010/main" val="41804547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7FFC5DD-2895-46EE-9CA5-B8271D369C2A}" type="datetimeFigureOut">
              <a:rPr lang="en-GB" smtClean="0"/>
              <a:t>12/02/2025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9F4A717-E7B2-43E6-B633-86AEC22B72BB}" type="slidenum">
              <a:rPr lang="en-GB" smtClean="0"/>
              <a:t>‹#›</a:t>
            </a:fld>
            <a:endParaRPr lang="en-GB"/>
          </a:p>
        </p:txBody>
      </p:sp>
    </p:spTree>
    <p:extLst>
      <p:ext uri="{BB962C8B-B14F-4D97-AF65-F5344CB8AC3E}">
        <p14:creationId xmlns:p14="http://schemas.microsoft.com/office/powerpoint/2010/main" val="42729335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7FFC5DD-2895-46EE-9CA5-B8271D369C2A}" type="datetimeFigureOut">
              <a:rPr lang="en-GB" smtClean="0"/>
              <a:t>12/02/2025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9F4A717-E7B2-43E6-B633-86AEC22B72BB}" type="slidenum">
              <a:rPr lang="en-GB" smtClean="0"/>
              <a:t>‹#›</a:t>
            </a:fld>
            <a:endParaRPr lang="en-GB"/>
          </a:p>
        </p:txBody>
      </p:sp>
    </p:spTree>
    <p:extLst>
      <p:ext uri="{BB962C8B-B14F-4D97-AF65-F5344CB8AC3E}">
        <p14:creationId xmlns:p14="http://schemas.microsoft.com/office/powerpoint/2010/main" val="40265098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7FFC5DD-2895-46EE-9CA5-B8271D369C2A}" type="datetimeFigureOut">
              <a:rPr lang="en-GB" smtClean="0"/>
              <a:t>12/02/2025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9F4A717-E7B2-43E6-B633-86AEC22B72BB}" type="slidenum">
              <a:rPr lang="en-GB" smtClean="0"/>
              <a:t>‹#›</a:t>
            </a:fld>
            <a:endParaRPr lang="en-GB"/>
          </a:p>
        </p:txBody>
      </p:sp>
    </p:spTree>
    <p:extLst>
      <p:ext uri="{BB962C8B-B14F-4D97-AF65-F5344CB8AC3E}">
        <p14:creationId xmlns:p14="http://schemas.microsoft.com/office/powerpoint/2010/main" val="15107293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27FFC5DD-2895-46EE-9CA5-B8271D369C2A}" type="datetimeFigureOut">
              <a:rPr lang="en-GB" smtClean="0"/>
              <a:t>12/02/2025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9F4A717-E7B2-43E6-B633-86AEC22B72BB}" type="slidenum">
              <a:rPr lang="en-GB" smtClean="0"/>
              <a:t>‹#›</a:t>
            </a:fld>
            <a:endParaRPr lang="en-GB"/>
          </a:p>
        </p:txBody>
      </p:sp>
    </p:spTree>
    <p:extLst>
      <p:ext uri="{BB962C8B-B14F-4D97-AF65-F5344CB8AC3E}">
        <p14:creationId xmlns:p14="http://schemas.microsoft.com/office/powerpoint/2010/main" val="27569357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27FFC5DD-2895-46EE-9CA5-B8271D369C2A}" type="datetimeFigureOut">
              <a:rPr lang="en-GB" smtClean="0"/>
              <a:t>12/02/2025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9F4A717-E7B2-43E6-B633-86AEC22B72BB}" type="slidenum">
              <a:rPr lang="en-GB" smtClean="0"/>
              <a:t>‹#›</a:t>
            </a:fld>
            <a:endParaRPr lang="en-GB"/>
          </a:p>
        </p:txBody>
      </p:sp>
    </p:spTree>
    <p:extLst>
      <p:ext uri="{BB962C8B-B14F-4D97-AF65-F5344CB8AC3E}">
        <p14:creationId xmlns:p14="http://schemas.microsoft.com/office/powerpoint/2010/main" val="9976200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7FFC5DD-2895-46EE-9CA5-B8271D369C2A}" type="datetimeFigureOut">
              <a:rPr lang="en-GB" smtClean="0"/>
              <a:t>12/02/2025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9F4A717-E7B2-43E6-B633-86AEC22B72BB}" type="slidenum">
              <a:rPr lang="en-GB" smtClean="0"/>
              <a:t>‹#›</a:t>
            </a:fld>
            <a:endParaRPr lang="en-GB"/>
          </a:p>
        </p:txBody>
      </p:sp>
    </p:spTree>
    <p:extLst>
      <p:ext uri="{BB962C8B-B14F-4D97-AF65-F5344CB8AC3E}">
        <p14:creationId xmlns:p14="http://schemas.microsoft.com/office/powerpoint/2010/main" val="13727532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FFC5DD-2895-46EE-9CA5-B8271D369C2A}" type="datetimeFigureOut">
              <a:rPr lang="en-GB" smtClean="0"/>
              <a:t>12/02/2025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9F4A717-E7B2-43E6-B633-86AEC22B72BB}" type="slidenum">
              <a:rPr lang="en-GB" smtClean="0"/>
              <a:t>‹#›</a:t>
            </a:fld>
            <a:endParaRPr lang="en-GB"/>
          </a:p>
        </p:txBody>
      </p:sp>
    </p:spTree>
    <p:extLst>
      <p:ext uri="{BB962C8B-B14F-4D97-AF65-F5344CB8AC3E}">
        <p14:creationId xmlns:p14="http://schemas.microsoft.com/office/powerpoint/2010/main" val="33890195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7FFC5DD-2895-46EE-9CA5-B8271D369C2A}" type="datetimeFigureOut">
              <a:rPr lang="en-GB" smtClean="0"/>
              <a:t>12/02/2025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9F4A717-E7B2-43E6-B633-86AEC22B72BB}" type="slidenum">
              <a:rPr lang="en-GB" smtClean="0"/>
              <a:t>‹#›</a:t>
            </a:fld>
            <a:endParaRPr lang="en-GB"/>
          </a:p>
        </p:txBody>
      </p:sp>
    </p:spTree>
    <p:extLst>
      <p:ext uri="{BB962C8B-B14F-4D97-AF65-F5344CB8AC3E}">
        <p14:creationId xmlns:p14="http://schemas.microsoft.com/office/powerpoint/2010/main" val="33525023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7FFC5DD-2895-46EE-9CA5-B8271D369C2A}" type="datetimeFigureOut">
              <a:rPr lang="en-GB" smtClean="0"/>
              <a:t>12/02/2025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9F4A717-E7B2-43E6-B633-86AEC22B72BB}" type="slidenum">
              <a:rPr lang="en-GB" smtClean="0"/>
              <a:t>‹#›</a:t>
            </a:fld>
            <a:endParaRPr lang="en-GB"/>
          </a:p>
        </p:txBody>
      </p:sp>
    </p:spTree>
    <p:extLst>
      <p:ext uri="{BB962C8B-B14F-4D97-AF65-F5344CB8AC3E}">
        <p14:creationId xmlns:p14="http://schemas.microsoft.com/office/powerpoint/2010/main" val="9793228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26000" b="-2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FFC5DD-2895-46EE-9CA5-B8271D369C2A}" type="datetimeFigureOut">
              <a:rPr lang="en-GB" smtClean="0"/>
              <a:t>12/02/2025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F4A717-E7B2-43E6-B633-86AEC22B72BB}" type="slidenum">
              <a:rPr lang="en-GB" smtClean="0"/>
              <a:t>‹#›</a:t>
            </a:fld>
            <a:endParaRPr lang="en-GB"/>
          </a:p>
        </p:txBody>
      </p:sp>
    </p:spTree>
    <p:extLst>
      <p:ext uri="{BB962C8B-B14F-4D97-AF65-F5344CB8AC3E}">
        <p14:creationId xmlns:p14="http://schemas.microsoft.com/office/powerpoint/2010/main" val="13432995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hyperlink" Target="https://youtu.be/dio21smcqQE?si=bUM4p9uvt9HucIx3" TargetMode="External"/><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www.google.co.uk/url?sa=i&amp;rct=j&amp;q=mosque+zakat+box&amp;source=images&amp;cd=&amp;cad=rja&amp;uact=8&amp;docid=_JuC5GTgxezecM&amp;tbnid=d-nhG-yoHThmYM:&amp;ved=0CAYQjRw&amp;url=http://www.flickr.com/photos/tomspender/2297700031/&amp;ei=Z5IpU-z3OdGshQeLjYCgBg&amp;psig=AFQjCNFvdn0F2qRtYXA47hPI37tgJjhN_A&amp;ust=1395319772224694"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jpeg"/><Relationship Id="rId7" Type="http://schemas.openxmlformats.org/officeDocument/2006/relationships/image" Target="../media/image25.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image" Target="../media/image23.png"/><Relationship Id="rId10" Type="http://schemas.openxmlformats.org/officeDocument/2006/relationships/image" Target="../media/image28.jpeg"/><Relationship Id="rId4" Type="http://schemas.openxmlformats.org/officeDocument/2006/relationships/image" Target="../media/image22.jpeg"/><Relationship Id="rId9" Type="http://schemas.openxmlformats.org/officeDocument/2006/relationships/image" Target="../media/image27.jpeg"/></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31.png"/><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hyperlink" Target="https://youtu.be/Ok7-mB62xeE?si=H2te5ayOqQ8kkTx4" TargetMode="External"/><Relationship Id="rId2" Type="http://schemas.openxmlformats.org/officeDocument/2006/relationships/image" Target="../media/image3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1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youtu.be/Jvs00f_Hvqk?si=d5f6rQN7T-X8XX0K"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hyperlink" Target="https://youtu.be/qFU9Cb0D6lo?si=IiGEloiYGSC2gTcH"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www.google.co.uk/url?sa=i&amp;rct=j&amp;q=zakat+in+arabic+writing&amp;source=images&amp;cd=&amp;cad=rja&amp;uact=8&amp;docid=M8VxLV_xaA90FM&amp;tbnid=WGn8SBt8cALOXM:&amp;ved=0CAYQjRw&amp;url=http://eshaykh.com/&amp;ei=FI8pU5iPLpCBhAfkiIGoDg&amp;psig=AFQjCNGU4_-jTqdxIbeZ9mJx6xfrHqFmyA&amp;ust=1395318910748175"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3269" y="3688079"/>
            <a:ext cx="6036337" cy="2883027"/>
          </a:xfrm>
          <a:prstGeom prst="rect">
            <a:avLst/>
          </a:prstGeom>
        </p:spPr>
      </p:pic>
      <p:pic>
        <p:nvPicPr>
          <p:cNvPr id="5" name="Picture 2" descr="Worship in Sunni &amp; Shi'a Islam (2.4.1) | AQA GCSE Religious Studies  Revision Notes 2018 | Save My Exam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29172" y="0"/>
            <a:ext cx="5946459" cy="7051825"/>
          </a:xfrm>
          <a:prstGeom prst="rect">
            <a:avLst/>
          </a:prstGeom>
          <a:noFill/>
          <a:extLst>
            <a:ext uri="{909E8E84-426E-40DD-AFC4-6F175D3DCCD1}">
              <a14:hiddenFill xmlns:a14="http://schemas.microsoft.com/office/drawing/2010/main">
                <a:solidFill>
                  <a:srgbClr val="FFFFFF"/>
                </a:solidFill>
              </a14:hiddenFill>
            </a:ext>
          </a:extLst>
        </p:spPr>
      </p:pic>
      <p:sp>
        <p:nvSpPr>
          <p:cNvPr id="6" name="Oval 5"/>
          <p:cNvSpPr/>
          <p:nvPr/>
        </p:nvSpPr>
        <p:spPr>
          <a:xfrm>
            <a:off x="7493337" y="3236155"/>
            <a:ext cx="1072559" cy="903848"/>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p:cNvSpPr/>
          <p:nvPr/>
        </p:nvSpPr>
        <p:spPr>
          <a:xfrm>
            <a:off x="2626117" y="3798824"/>
            <a:ext cx="1310640" cy="291592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473570" y="478350"/>
            <a:ext cx="5318645" cy="2585323"/>
          </a:xfrm>
          <a:prstGeom prst="rect">
            <a:avLst/>
          </a:prstGeom>
          <a:solidFill>
            <a:srgbClr val="990099"/>
          </a:solidFill>
        </p:spPr>
        <p:txBody>
          <a:bodyPr wrap="square" rtlCol="0">
            <a:spAutoFit/>
          </a:bodyPr>
          <a:lstStyle/>
          <a:p>
            <a:pPr algn="ctr"/>
            <a:r>
              <a:rPr lang="en-US" sz="5400" b="1" dirty="0" err="1">
                <a:solidFill>
                  <a:schemeClr val="bg1"/>
                </a:solidFill>
              </a:rPr>
              <a:t>Sawm</a:t>
            </a:r>
            <a:r>
              <a:rPr lang="en-US" sz="5400" b="1" dirty="0">
                <a:solidFill>
                  <a:schemeClr val="bg1"/>
                </a:solidFill>
              </a:rPr>
              <a:t> = Fasting during the month of Ramadan</a:t>
            </a:r>
            <a:endParaRPr lang="en-GB" sz="5400" b="1" dirty="0">
              <a:solidFill>
                <a:schemeClr val="bg1"/>
              </a:solidFill>
            </a:endParaRPr>
          </a:p>
        </p:txBody>
      </p:sp>
      <p:pic>
        <p:nvPicPr>
          <p:cNvPr id="9" name="Picture 2" descr="Key free to use cliparts - Clipartix"/>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8689816">
            <a:off x="4813676" y="2479596"/>
            <a:ext cx="1344918" cy="6522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7340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heel(1)">
                                      <p:cBhvr>
                                        <p:cTn id="10"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0" y="0"/>
            <a:ext cx="12192000" cy="687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379143" y="558433"/>
            <a:ext cx="8540496" cy="5755422"/>
          </a:xfrm>
          <a:prstGeom prst="rect">
            <a:avLst/>
          </a:prstGeom>
          <a:noFill/>
        </p:spPr>
        <p:txBody>
          <a:bodyPr wrap="square">
            <a:spAutoFit/>
          </a:bodyPr>
          <a:lstStyle/>
          <a:p>
            <a:pPr>
              <a:defRPr/>
            </a:pPr>
            <a:r>
              <a:rPr lang="en-GB" sz="3200" b="1" u="sng" dirty="0">
                <a:effectLst>
                  <a:outerShdw blurRad="38100" dist="38100" dir="2700000" algn="tl">
                    <a:srgbClr val="000000">
                      <a:alpha val="43137"/>
                    </a:srgbClr>
                  </a:outerShdw>
                </a:effectLst>
                <a:latin typeface="Trebuchet MS" panose="020B0603020202020204" pitchFamily="34" charset="0"/>
              </a:rPr>
              <a:t>Muslims believe:</a:t>
            </a:r>
          </a:p>
          <a:p>
            <a:pPr>
              <a:defRPr/>
            </a:pPr>
            <a:endParaRPr lang="en-GB" sz="2400" b="1" dirty="0">
              <a:effectLst>
                <a:outerShdw blurRad="38100" dist="38100" dir="2700000" algn="tl">
                  <a:srgbClr val="000000">
                    <a:alpha val="43137"/>
                  </a:srgbClr>
                </a:outerShdw>
              </a:effectLst>
              <a:latin typeface="Trebuchet MS" panose="020B0603020202020204" pitchFamily="34" charset="0"/>
            </a:endParaRPr>
          </a:p>
          <a:p>
            <a:pPr>
              <a:defRPr/>
            </a:pPr>
            <a:r>
              <a:rPr lang="en-GB" sz="2400" b="1" dirty="0">
                <a:latin typeface="Trebuchet MS" panose="020B0603020202020204" pitchFamily="34" charset="0"/>
              </a:rPr>
              <a:t>Everything that they own has been given to them by God.</a:t>
            </a:r>
          </a:p>
          <a:p>
            <a:pPr>
              <a:defRPr/>
            </a:pPr>
            <a:endParaRPr lang="en-GB" sz="2400" b="1" dirty="0">
              <a:latin typeface="Trebuchet MS" panose="020B0603020202020204" pitchFamily="34" charset="0"/>
            </a:endParaRPr>
          </a:p>
          <a:p>
            <a:pPr>
              <a:defRPr/>
            </a:pPr>
            <a:r>
              <a:rPr lang="en-GB" sz="2400" b="1" dirty="0">
                <a:latin typeface="Trebuchet MS" panose="020B0603020202020204" pitchFamily="34" charset="0"/>
              </a:rPr>
              <a:t>They are simply looking after what God has given them.</a:t>
            </a:r>
          </a:p>
          <a:p>
            <a:pPr>
              <a:defRPr/>
            </a:pPr>
            <a:endParaRPr lang="en-GB" sz="2400" b="1" dirty="0">
              <a:latin typeface="Trebuchet MS" panose="020B0603020202020204" pitchFamily="34" charset="0"/>
            </a:endParaRPr>
          </a:p>
          <a:p>
            <a:pPr>
              <a:defRPr/>
            </a:pPr>
            <a:r>
              <a:rPr lang="en-GB" sz="2400" b="1" dirty="0">
                <a:latin typeface="Trebuchet MS" panose="020B0603020202020204" pitchFamily="34" charset="0"/>
              </a:rPr>
              <a:t>The money they have should be used wisely and in a way which God will like.  This means giving things to those who need  them.</a:t>
            </a:r>
          </a:p>
          <a:p>
            <a:pPr>
              <a:defRPr/>
            </a:pPr>
            <a:endParaRPr lang="en-GB" sz="2400" b="1" dirty="0">
              <a:latin typeface="Trebuchet MS" panose="020B0603020202020204" pitchFamily="34" charset="0"/>
            </a:endParaRPr>
          </a:p>
          <a:p>
            <a:pPr>
              <a:defRPr/>
            </a:pPr>
            <a:r>
              <a:rPr lang="en-GB" sz="2400" b="1" dirty="0">
                <a:latin typeface="Trebuchet MS" panose="020B0603020202020204" pitchFamily="34" charset="0"/>
              </a:rPr>
              <a:t>The poor have a right to share the wealth that belongs to the rich people.</a:t>
            </a:r>
          </a:p>
          <a:p>
            <a:pPr>
              <a:defRPr/>
            </a:pPr>
            <a:endParaRPr lang="en-GB" sz="2400" b="1" dirty="0">
              <a:latin typeface="Trebuchet MS" panose="020B0603020202020204" pitchFamily="34" charset="0"/>
            </a:endParaRPr>
          </a:p>
          <a:p>
            <a:pPr>
              <a:defRPr/>
            </a:pPr>
            <a:r>
              <a:rPr lang="en-GB" sz="2400" b="1" dirty="0">
                <a:latin typeface="Trebuchet MS" panose="020B0603020202020204" pitchFamily="34" charset="0"/>
              </a:rPr>
              <a:t>Zakat makes sure this happens and that no one is left really poor in the society.</a:t>
            </a:r>
          </a:p>
        </p:txBody>
      </p:sp>
      <p:pic>
        <p:nvPicPr>
          <p:cNvPr id="1229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13094" y="274052"/>
            <a:ext cx="2500312" cy="250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27406" y="3798252"/>
            <a:ext cx="2286000" cy="2708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640381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up)">
                                      <p:cBhvr>
                                        <p:cTn id="12" dur="500"/>
                                        <p:tgtEl>
                                          <p:spTgt spid="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up)">
                                      <p:cBhvr>
                                        <p:cTn id="17" dur="500"/>
                                        <p:tgtEl>
                                          <p:spTgt spid="3">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wipe(up)">
                                      <p:cBhvr>
                                        <p:cTn id="22" dur="500"/>
                                        <p:tgtEl>
                                          <p:spTgt spid="3">
                                            <p:txEl>
                                              <p:pRg st="6" end="6"/>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wipe(up)">
                                      <p:cBhvr>
                                        <p:cTn id="27" dur="500"/>
                                        <p:tgtEl>
                                          <p:spTgt spid="3">
                                            <p:txEl>
                                              <p:pRg st="8" end="8"/>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3">
                                            <p:txEl>
                                              <p:pRg st="10" end="10"/>
                                            </p:txEl>
                                          </p:spTgt>
                                        </p:tgtEl>
                                        <p:attrNameLst>
                                          <p:attrName>style.visibility</p:attrName>
                                        </p:attrNameLst>
                                      </p:cBhvr>
                                      <p:to>
                                        <p:strVal val="visible"/>
                                      </p:to>
                                    </p:set>
                                    <p:animEffect transition="in" filter="wipe(up)">
                                      <p:cBhvr>
                                        <p:cTn id="32"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extBox 2"/>
          <p:cNvSpPr txBox="1">
            <a:spLocks noChangeArrowheads="1"/>
          </p:cNvSpPr>
          <p:nvPr/>
        </p:nvSpPr>
        <p:spPr bwMode="auto">
          <a:xfrm>
            <a:off x="301752" y="256605"/>
            <a:ext cx="11539727" cy="5262979"/>
          </a:xfrm>
          <a:prstGeom prst="rect">
            <a:avLst/>
          </a:prstGeom>
          <a:solidFill>
            <a:schemeClr val="accent6">
              <a:lumMod val="20000"/>
              <a:lumOff val="80000"/>
            </a:schemeClr>
          </a:solidFill>
          <a:ln>
            <a:noFill/>
          </a:ln>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sz="2400" b="1" u="sng" dirty="0">
                <a:solidFill>
                  <a:srgbClr val="4F6228"/>
                </a:solidFill>
                <a:latin typeface="Trebuchet MS" panose="020B0603020202020204" pitchFamily="34" charset="0"/>
              </a:rPr>
              <a:t>What are the benefits of giving </a:t>
            </a:r>
            <a:r>
              <a:rPr lang="en-GB" sz="2400" b="1" u="sng" dirty="0" err="1">
                <a:solidFill>
                  <a:srgbClr val="4F6228"/>
                </a:solidFill>
                <a:latin typeface="Trebuchet MS" panose="020B0603020202020204" pitchFamily="34" charset="0"/>
              </a:rPr>
              <a:t>Zakah</a:t>
            </a:r>
            <a:r>
              <a:rPr lang="en-GB" sz="2400" b="1" u="sng" dirty="0">
                <a:solidFill>
                  <a:srgbClr val="4F6228"/>
                </a:solidFill>
                <a:latin typeface="Trebuchet MS" panose="020B0603020202020204" pitchFamily="34" charset="0"/>
              </a:rPr>
              <a:t>?</a:t>
            </a:r>
          </a:p>
          <a:p>
            <a:pPr eaLnBrk="1" hangingPunct="1"/>
            <a:endParaRPr lang="en-GB" sz="2400" b="1" u="sng" dirty="0">
              <a:solidFill>
                <a:srgbClr val="4F6228"/>
              </a:solidFill>
              <a:latin typeface="Trebuchet MS" panose="020B0603020202020204" pitchFamily="34" charset="0"/>
            </a:endParaRPr>
          </a:p>
          <a:p>
            <a:pPr marL="342900" indent="-342900" eaLnBrk="1" hangingPunct="1">
              <a:buFont typeface="Arial" panose="020B0604020202020204" pitchFamily="34" charset="0"/>
              <a:buChar char="•"/>
            </a:pPr>
            <a:r>
              <a:rPr lang="en-GB" sz="2400" b="1" dirty="0">
                <a:latin typeface="Trebuchet MS" panose="020B0603020202020204" pitchFamily="34" charset="0"/>
              </a:rPr>
              <a:t>Obeying God-being a true Muslim.</a:t>
            </a:r>
          </a:p>
          <a:p>
            <a:pPr marL="342900" indent="-342900" eaLnBrk="1" hangingPunct="1">
              <a:buFont typeface="Arial" panose="020B0604020202020204" pitchFamily="34" charset="0"/>
              <a:buChar char="•"/>
            </a:pPr>
            <a:endParaRPr lang="en-GB" sz="2400" b="1" dirty="0">
              <a:latin typeface="Trebuchet MS" panose="020B0603020202020204" pitchFamily="34" charset="0"/>
            </a:endParaRPr>
          </a:p>
          <a:p>
            <a:pPr marL="342900" indent="-342900" eaLnBrk="1" hangingPunct="1">
              <a:buFont typeface="Arial" panose="020B0604020202020204" pitchFamily="34" charset="0"/>
              <a:buChar char="•"/>
            </a:pPr>
            <a:r>
              <a:rPr lang="en-GB" sz="2400" b="1" dirty="0">
                <a:latin typeface="Trebuchet MS" panose="020B0603020202020204" pitchFamily="34" charset="0"/>
              </a:rPr>
              <a:t>Freeing oneself from the love of possessions and greed</a:t>
            </a:r>
          </a:p>
          <a:p>
            <a:pPr marL="342900" indent="-342900" eaLnBrk="1" hangingPunct="1">
              <a:buFont typeface="Arial" panose="020B0604020202020204" pitchFamily="34" charset="0"/>
              <a:buChar char="•"/>
            </a:pPr>
            <a:endParaRPr lang="en-GB" sz="2400" b="1" dirty="0">
              <a:latin typeface="Trebuchet MS" panose="020B0603020202020204" pitchFamily="34" charset="0"/>
            </a:endParaRPr>
          </a:p>
          <a:p>
            <a:pPr marL="342900" indent="-342900" eaLnBrk="1" hangingPunct="1">
              <a:buFont typeface="Arial" panose="020B0604020202020204" pitchFamily="34" charset="0"/>
              <a:buChar char="•"/>
            </a:pPr>
            <a:r>
              <a:rPr lang="en-GB" sz="2400" b="1" dirty="0">
                <a:latin typeface="Trebuchet MS" panose="020B0603020202020204" pitchFamily="34" charset="0"/>
              </a:rPr>
              <a:t>Protecting society – so that the poor don’t feel that they need to turn to crime such as stealing.</a:t>
            </a:r>
          </a:p>
          <a:p>
            <a:pPr marL="342900" indent="-342900" eaLnBrk="1" hangingPunct="1">
              <a:buFont typeface="Arial" panose="020B0604020202020204" pitchFamily="34" charset="0"/>
              <a:buChar char="•"/>
            </a:pPr>
            <a:endParaRPr lang="en-GB" sz="2400" b="1" dirty="0">
              <a:latin typeface="Trebuchet MS" panose="020B0603020202020204" pitchFamily="34" charset="0"/>
            </a:endParaRPr>
          </a:p>
          <a:p>
            <a:pPr marL="342900" indent="-342900" eaLnBrk="1" hangingPunct="1">
              <a:buFont typeface="Arial" panose="020B0604020202020204" pitchFamily="34" charset="0"/>
              <a:buChar char="•"/>
            </a:pPr>
            <a:r>
              <a:rPr lang="en-GB" sz="2400" b="1" dirty="0">
                <a:latin typeface="Trebuchet MS" panose="020B0603020202020204" pitchFamily="34" charset="0"/>
              </a:rPr>
              <a:t>Acknowledging that whether we are rich or poor is God's choice so we should help those he has chosen to make poor.</a:t>
            </a:r>
          </a:p>
          <a:p>
            <a:pPr marL="342900" indent="-342900" eaLnBrk="1" hangingPunct="1">
              <a:buFont typeface="Arial" panose="020B0604020202020204" pitchFamily="34" charset="0"/>
              <a:buChar char="•"/>
            </a:pPr>
            <a:endParaRPr lang="en-GB" sz="2400" b="1" dirty="0">
              <a:latin typeface="Trebuchet MS" panose="020B0603020202020204" pitchFamily="34" charset="0"/>
            </a:endParaRPr>
          </a:p>
          <a:p>
            <a:pPr marL="342900" indent="-342900" eaLnBrk="1" hangingPunct="1">
              <a:buFont typeface="Arial" panose="020B0604020202020204" pitchFamily="34" charset="0"/>
              <a:buChar char="•"/>
            </a:pPr>
            <a:r>
              <a:rPr lang="en-GB" sz="2400" b="1" dirty="0">
                <a:latin typeface="Trebuchet MS" panose="020B0603020202020204" pitchFamily="34" charset="0"/>
              </a:rPr>
              <a:t>Zakat makes a fairer society, so that the poor don’t get poorer and the rich don’t get richer.</a:t>
            </a:r>
          </a:p>
        </p:txBody>
      </p:sp>
      <p:sp>
        <p:nvSpPr>
          <p:cNvPr id="2" name="Rectangle 1"/>
          <p:cNvSpPr/>
          <p:nvPr/>
        </p:nvSpPr>
        <p:spPr>
          <a:xfrm>
            <a:off x="4599432" y="5326487"/>
            <a:ext cx="7048597" cy="1384995"/>
          </a:xfrm>
          <a:prstGeom prst="rect">
            <a:avLst/>
          </a:prstGeom>
          <a:solidFill>
            <a:srgbClr val="00B050"/>
          </a:solidFill>
        </p:spPr>
        <p:txBody>
          <a:bodyPr wrap="square">
            <a:spAutoFit/>
          </a:bodyPr>
          <a:lstStyle/>
          <a:p>
            <a:pPr algn="ctr"/>
            <a:r>
              <a:rPr lang="en-US" sz="2800" b="1" dirty="0">
                <a:solidFill>
                  <a:schemeClr val="bg1"/>
                </a:solidFill>
              </a:rPr>
              <a:t>“And establish prayer and give Zakat, and whatever good you put forward for yourselves – you will find it with Allah.” </a:t>
            </a:r>
            <a:r>
              <a:rPr lang="en-US" sz="2800" dirty="0">
                <a:solidFill>
                  <a:schemeClr val="bg1"/>
                </a:solidFill>
              </a:rPr>
              <a:t>~ Qur’an 2:110</a:t>
            </a:r>
            <a:endParaRPr lang="en-GB" sz="2800" dirty="0">
              <a:solidFill>
                <a:schemeClr val="bg1"/>
              </a:solidFill>
            </a:endParaRPr>
          </a:p>
        </p:txBody>
      </p:sp>
    </p:spTree>
    <p:extLst>
      <p:ext uri="{BB962C8B-B14F-4D97-AF65-F5344CB8AC3E}">
        <p14:creationId xmlns:p14="http://schemas.microsoft.com/office/powerpoint/2010/main" val="13801317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0243">
                                            <p:bg/>
                                          </p:spTgt>
                                        </p:tgtEl>
                                        <p:attrNameLst>
                                          <p:attrName>style.visibility</p:attrName>
                                        </p:attrNameLst>
                                      </p:cBhvr>
                                      <p:to>
                                        <p:strVal val="visible"/>
                                      </p:to>
                                    </p:set>
                                    <p:animEffect transition="in" filter="wipe(up)">
                                      <p:cBhvr>
                                        <p:cTn id="7" dur="500"/>
                                        <p:tgtEl>
                                          <p:spTgt spid="10243">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0243">
                                            <p:txEl>
                                              <p:pRg st="0" end="0"/>
                                            </p:txEl>
                                          </p:spTgt>
                                        </p:tgtEl>
                                        <p:attrNameLst>
                                          <p:attrName>style.visibility</p:attrName>
                                        </p:attrNameLst>
                                      </p:cBhvr>
                                      <p:to>
                                        <p:strVal val="visible"/>
                                      </p:to>
                                    </p:set>
                                    <p:animEffect transition="in" filter="wipe(up)">
                                      <p:cBhvr>
                                        <p:cTn id="12" dur="500"/>
                                        <p:tgtEl>
                                          <p:spTgt spid="1024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0243">
                                            <p:txEl>
                                              <p:pRg st="2" end="2"/>
                                            </p:txEl>
                                          </p:spTgt>
                                        </p:tgtEl>
                                        <p:attrNameLst>
                                          <p:attrName>style.visibility</p:attrName>
                                        </p:attrNameLst>
                                      </p:cBhvr>
                                      <p:to>
                                        <p:strVal val="visible"/>
                                      </p:to>
                                    </p:set>
                                    <p:animEffect transition="in" filter="wipe(up)">
                                      <p:cBhvr>
                                        <p:cTn id="17" dur="500"/>
                                        <p:tgtEl>
                                          <p:spTgt spid="1024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0243">
                                            <p:txEl>
                                              <p:pRg st="4" end="4"/>
                                            </p:txEl>
                                          </p:spTgt>
                                        </p:tgtEl>
                                        <p:attrNameLst>
                                          <p:attrName>style.visibility</p:attrName>
                                        </p:attrNameLst>
                                      </p:cBhvr>
                                      <p:to>
                                        <p:strVal val="visible"/>
                                      </p:to>
                                    </p:set>
                                    <p:animEffect transition="in" filter="wipe(up)">
                                      <p:cBhvr>
                                        <p:cTn id="22" dur="500"/>
                                        <p:tgtEl>
                                          <p:spTgt spid="10243">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10243">
                                            <p:txEl>
                                              <p:pRg st="6" end="6"/>
                                            </p:txEl>
                                          </p:spTgt>
                                        </p:tgtEl>
                                        <p:attrNameLst>
                                          <p:attrName>style.visibility</p:attrName>
                                        </p:attrNameLst>
                                      </p:cBhvr>
                                      <p:to>
                                        <p:strVal val="visible"/>
                                      </p:to>
                                    </p:set>
                                    <p:animEffect transition="in" filter="wipe(up)">
                                      <p:cBhvr>
                                        <p:cTn id="27" dur="500"/>
                                        <p:tgtEl>
                                          <p:spTgt spid="10243">
                                            <p:txEl>
                                              <p:pRg st="6" end="6"/>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10243">
                                            <p:txEl>
                                              <p:pRg st="8" end="8"/>
                                            </p:txEl>
                                          </p:spTgt>
                                        </p:tgtEl>
                                        <p:attrNameLst>
                                          <p:attrName>style.visibility</p:attrName>
                                        </p:attrNameLst>
                                      </p:cBhvr>
                                      <p:to>
                                        <p:strVal val="visible"/>
                                      </p:to>
                                    </p:set>
                                    <p:animEffect transition="in" filter="wipe(up)">
                                      <p:cBhvr>
                                        <p:cTn id="32" dur="500"/>
                                        <p:tgtEl>
                                          <p:spTgt spid="10243">
                                            <p:txEl>
                                              <p:pRg st="8" end="8"/>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10243">
                                            <p:txEl>
                                              <p:pRg st="10" end="10"/>
                                            </p:txEl>
                                          </p:spTgt>
                                        </p:tgtEl>
                                        <p:attrNameLst>
                                          <p:attrName>style.visibility</p:attrName>
                                        </p:attrNameLst>
                                      </p:cBhvr>
                                      <p:to>
                                        <p:strVal val="visible"/>
                                      </p:to>
                                    </p:set>
                                    <p:animEffect transition="in" filter="wipe(up)">
                                      <p:cBhvr>
                                        <p:cTn id="37" dur="500"/>
                                        <p:tgtEl>
                                          <p:spTgt spid="1024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0" y="0"/>
            <a:ext cx="12192000" cy="687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TextBox 2"/>
          <p:cNvSpPr txBox="1">
            <a:spLocks noChangeArrowheads="1"/>
          </p:cNvSpPr>
          <p:nvPr/>
        </p:nvSpPr>
        <p:spPr bwMode="auto">
          <a:xfrm>
            <a:off x="2524126" y="642938"/>
            <a:ext cx="6715125"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sz="2400" b="1" dirty="0">
                <a:latin typeface="Trebuchet MS" panose="020B0603020202020204" pitchFamily="34" charset="0"/>
              </a:rPr>
              <a:t>Muslims believe it is a sin to let people in the society suffer from hunger and disease.</a:t>
            </a:r>
          </a:p>
          <a:p>
            <a:pPr algn="ctr" eaLnBrk="1" hangingPunct="1"/>
            <a:endParaRPr lang="en-GB" sz="2400" b="1" dirty="0">
              <a:latin typeface="Trebuchet MS" panose="020B0603020202020204" pitchFamily="34" charset="0"/>
            </a:endParaRPr>
          </a:p>
          <a:p>
            <a:pPr algn="ctr" eaLnBrk="1" hangingPunct="1"/>
            <a:r>
              <a:rPr lang="en-GB" sz="2400" b="1" dirty="0">
                <a:latin typeface="Trebuchet MS" panose="020B0603020202020204" pitchFamily="34" charset="0"/>
              </a:rPr>
              <a:t>Hanging and holding on to the wealth which God has given you is also a sin as it is being greedy, and being greedy is a sin.</a:t>
            </a:r>
          </a:p>
          <a:p>
            <a:pPr algn="ctr" eaLnBrk="1" hangingPunct="1"/>
            <a:endParaRPr lang="en-GB" sz="2400" b="1" dirty="0">
              <a:latin typeface="Trebuchet MS" panose="020B0603020202020204" pitchFamily="34" charset="0"/>
            </a:endParaRPr>
          </a:p>
          <a:p>
            <a:pPr algn="ctr" eaLnBrk="1" hangingPunct="1"/>
            <a:r>
              <a:rPr lang="en-GB" sz="2400" b="1" dirty="0">
                <a:latin typeface="Trebuchet MS" panose="020B0603020202020204" pitchFamily="34" charset="0"/>
              </a:rPr>
              <a:t>In Muslim countries – the government will collect the money and distribute it amongst the poor.</a:t>
            </a:r>
          </a:p>
          <a:p>
            <a:pPr algn="ctr" eaLnBrk="1" hangingPunct="1"/>
            <a:endParaRPr lang="en-GB" sz="2400" b="1" dirty="0">
              <a:latin typeface="Trebuchet MS" panose="020B0603020202020204" pitchFamily="34" charset="0"/>
            </a:endParaRPr>
          </a:p>
          <a:p>
            <a:pPr algn="ctr" eaLnBrk="1" hangingPunct="1"/>
            <a:r>
              <a:rPr lang="en-GB" sz="2400" b="1" dirty="0">
                <a:latin typeface="Trebuchet MS" panose="020B0603020202020204" pitchFamily="34" charset="0"/>
              </a:rPr>
              <a:t>In non-Muslim countries such as the UK – Islamic organisations will collect the money and send it to the poor Muslim countries.</a:t>
            </a:r>
          </a:p>
        </p:txBody>
      </p:sp>
      <p:pic>
        <p:nvPicPr>
          <p:cNvPr id="1434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5429250"/>
            <a:ext cx="2066926"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23144" y="0"/>
            <a:ext cx="1468856" cy="2057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577" y="0"/>
            <a:ext cx="2048256" cy="1024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3"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344669" y="5065776"/>
            <a:ext cx="1847331" cy="1724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3167676" y="6364189"/>
            <a:ext cx="5428024" cy="369332"/>
          </a:xfrm>
          <a:prstGeom prst="rect">
            <a:avLst/>
          </a:prstGeom>
        </p:spPr>
        <p:txBody>
          <a:bodyPr wrap="none">
            <a:spAutoFit/>
          </a:bodyPr>
          <a:lstStyle/>
          <a:p>
            <a:r>
              <a:rPr lang="en-GB" dirty="0">
                <a:hlinkClick r:id="rId7"/>
              </a:rPr>
              <a:t>https://youtu.be/dio21smcqQE?si=bUM4p9uvt9HucIx3</a:t>
            </a:r>
            <a:r>
              <a:rPr lang="en-GB" dirty="0"/>
              <a:t> </a:t>
            </a:r>
          </a:p>
        </p:txBody>
      </p:sp>
    </p:spTree>
    <p:extLst>
      <p:ext uri="{BB962C8B-B14F-4D97-AF65-F5344CB8AC3E}">
        <p14:creationId xmlns:p14="http://schemas.microsoft.com/office/powerpoint/2010/main" val="16742680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Effect transition="in" filter="wipe(up)">
                                      <p:cBhvr>
                                        <p:cTn id="7" dur="500"/>
                                        <p:tgtEl>
                                          <p:spTgt spid="1229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2291">
                                            <p:txEl>
                                              <p:pRg st="2" end="2"/>
                                            </p:txEl>
                                          </p:spTgt>
                                        </p:tgtEl>
                                        <p:attrNameLst>
                                          <p:attrName>style.visibility</p:attrName>
                                        </p:attrNameLst>
                                      </p:cBhvr>
                                      <p:to>
                                        <p:strVal val="visible"/>
                                      </p:to>
                                    </p:set>
                                    <p:animEffect transition="in" filter="wipe(up)">
                                      <p:cBhvr>
                                        <p:cTn id="12" dur="500"/>
                                        <p:tgtEl>
                                          <p:spTgt spid="12291">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2291">
                                            <p:txEl>
                                              <p:pRg st="4" end="4"/>
                                            </p:txEl>
                                          </p:spTgt>
                                        </p:tgtEl>
                                        <p:attrNameLst>
                                          <p:attrName>style.visibility</p:attrName>
                                        </p:attrNameLst>
                                      </p:cBhvr>
                                      <p:to>
                                        <p:strVal val="visible"/>
                                      </p:to>
                                    </p:set>
                                    <p:animEffect transition="in" filter="wipe(up)">
                                      <p:cBhvr>
                                        <p:cTn id="17" dur="500"/>
                                        <p:tgtEl>
                                          <p:spTgt spid="12291">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2291">
                                            <p:txEl>
                                              <p:pRg st="6" end="6"/>
                                            </p:txEl>
                                          </p:spTgt>
                                        </p:tgtEl>
                                        <p:attrNameLst>
                                          <p:attrName>style.visibility</p:attrName>
                                        </p:attrNameLst>
                                      </p:cBhvr>
                                      <p:to>
                                        <p:strVal val="visible"/>
                                      </p:to>
                                    </p:set>
                                    <p:animEffect transition="in" filter="wipe(up)">
                                      <p:cBhvr>
                                        <p:cTn id="22" dur="500"/>
                                        <p:tgtEl>
                                          <p:spTgt spid="1229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5760" y="1607104"/>
            <a:ext cx="5437632" cy="3458672"/>
          </a:xfrm>
          <a:solidFill>
            <a:schemeClr val="accent5">
              <a:lumMod val="20000"/>
              <a:lumOff val="80000"/>
            </a:schemeClr>
          </a:solidFill>
        </p:spPr>
        <p:txBody>
          <a:bodyPr anchor="ctr">
            <a:normAutofit/>
          </a:bodyPr>
          <a:lstStyle/>
          <a:p>
            <a:pPr marL="0" indent="0" algn="ctr">
              <a:buNone/>
            </a:pPr>
            <a:r>
              <a:rPr lang="en-GB" dirty="0">
                <a:effectLst/>
              </a:rPr>
              <a:t>Most Muslims in the West disperse </a:t>
            </a:r>
            <a:r>
              <a:rPr lang="en-GB" i="1" dirty="0">
                <a:effectLst/>
              </a:rPr>
              <a:t>zakat</a:t>
            </a:r>
            <a:r>
              <a:rPr lang="en-GB" dirty="0">
                <a:effectLst/>
              </a:rPr>
              <a:t> through Islamic charities, mosques, or directly giving to the poor.  Money is not collected during religious services or via collection plates, but some mosques keep a drop box for those who wish it to distribute </a:t>
            </a:r>
            <a:r>
              <a:rPr lang="en-GB" i="1" dirty="0">
                <a:effectLst/>
              </a:rPr>
              <a:t>zakat</a:t>
            </a:r>
            <a:r>
              <a:rPr lang="en-GB" dirty="0">
                <a:effectLst/>
              </a:rPr>
              <a:t> on their behalf. </a:t>
            </a:r>
            <a:endParaRPr lang="en-GB" dirty="0"/>
          </a:p>
        </p:txBody>
      </p:sp>
      <p:pic>
        <p:nvPicPr>
          <p:cNvPr id="7170" name="Picture 2" descr="http://farm4.staticflickr.com/3181/2297700031_0fd91ab750_o.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2311" y="1737385"/>
            <a:ext cx="4323315" cy="28734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63383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0" y="-14288"/>
            <a:ext cx="12192000" cy="687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6131720" y="19420"/>
            <a:ext cx="4786313" cy="1066800"/>
          </a:xfrm>
          <a:prstGeom prst="rect">
            <a:avLst/>
          </a:prstGeom>
          <a:noFill/>
        </p:spPr>
        <p:txBody>
          <a:bodyPr>
            <a:spAutoFit/>
          </a:bodyPr>
          <a:lstStyle/>
          <a:p>
            <a:pPr algn="ctr">
              <a:defRPr/>
            </a:pPr>
            <a:r>
              <a:rPr lang="en-GB" sz="3200" b="1" u="sng" dirty="0">
                <a:solidFill>
                  <a:srgbClr val="FF0000"/>
                </a:solidFill>
                <a:latin typeface="Trebuchet MS" panose="020B0603020202020204" pitchFamily="34" charset="0"/>
              </a:rPr>
              <a:t>Who receives Zakat money?</a:t>
            </a:r>
          </a:p>
        </p:txBody>
      </p:sp>
      <p:pic>
        <p:nvPicPr>
          <p:cNvPr id="1638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2650" y="159465"/>
            <a:ext cx="2711450" cy="178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02749" y="1186048"/>
            <a:ext cx="1608138"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7238" y="2751774"/>
            <a:ext cx="16764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1"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78047" y="467777"/>
            <a:ext cx="2143125"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2"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3394" y="4966494"/>
            <a:ext cx="1928813" cy="1702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3"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38751" y="5214938"/>
            <a:ext cx="1895475" cy="1273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4" name="Picture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239000" y="5286376"/>
            <a:ext cx="1830388" cy="1202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5" name="Picture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026587" y="3214688"/>
            <a:ext cx="1384300"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AutoShape 5"/>
          <p:cNvSpPr>
            <a:spLocks noChangeArrowheads="1"/>
          </p:cNvSpPr>
          <p:nvPr/>
        </p:nvSpPr>
        <p:spPr bwMode="auto">
          <a:xfrm>
            <a:off x="5095876" y="3071814"/>
            <a:ext cx="2447925" cy="935037"/>
          </a:xfrm>
          <a:prstGeom prst="cloudCallout">
            <a:avLst>
              <a:gd name="adj1" fmla="val -37028"/>
              <a:gd name="adj2" fmla="val 18176"/>
            </a:avLst>
          </a:prstGeom>
          <a:solidFill>
            <a:schemeClr val="bg1"/>
          </a:solidFill>
          <a:ln w="9525">
            <a:noFill/>
            <a:round/>
            <a:headEnd/>
            <a:tailEnd/>
          </a:ln>
        </p:spPr>
        <p:txBody>
          <a:bodyPr/>
          <a:lstStyle/>
          <a:p>
            <a:pPr algn="ctr">
              <a:defRPr/>
            </a:pPr>
            <a:r>
              <a:rPr lang="en-GB" sz="2000" b="1" dirty="0">
                <a:solidFill>
                  <a:srgbClr val="002060"/>
                </a:solidFill>
                <a:effectLst>
                  <a:outerShdw blurRad="38100" dist="38100" dir="2700000" algn="tl">
                    <a:srgbClr val="000000">
                      <a:alpha val="43137"/>
                    </a:srgbClr>
                  </a:outerShdw>
                </a:effectLst>
                <a:latin typeface="Comic Sans MS" pitchFamily="66" charset="0"/>
              </a:rPr>
              <a:t>Zakat goes to:</a:t>
            </a:r>
          </a:p>
          <a:p>
            <a:pPr algn="ctr">
              <a:defRPr/>
            </a:pPr>
            <a:endParaRPr lang="en-GB" sz="2000" dirty="0">
              <a:latin typeface="Comic Sans MS" pitchFamily="66" charset="0"/>
            </a:endParaRPr>
          </a:p>
          <a:p>
            <a:pPr algn="ctr">
              <a:defRPr/>
            </a:pPr>
            <a:endParaRPr lang="en-GB" sz="2000" dirty="0">
              <a:latin typeface="Comic Sans MS" pitchFamily="66" charset="0"/>
            </a:endParaRPr>
          </a:p>
        </p:txBody>
      </p:sp>
      <p:sp>
        <p:nvSpPr>
          <p:cNvPr id="15" name="Line 6"/>
          <p:cNvSpPr>
            <a:spLocks noChangeShapeType="1"/>
          </p:cNvSpPr>
          <p:nvPr/>
        </p:nvSpPr>
        <p:spPr bwMode="auto">
          <a:xfrm flipV="1">
            <a:off x="7167563" y="2286001"/>
            <a:ext cx="1071562" cy="754063"/>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6" name="Line 7"/>
          <p:cNvSpPr>
            <a:spLocks noChangeShapeType="1"/>
          </p:cNvSpPr>
          <p:nvPr/>
        </p:nvSpPr>
        <p:spPr bwMode="auto">
          <a:xfrm flipH="1">
            <a:off x="2675131" y="3857624"/>
            <a:ext cx="2563620" cy="1573911"/>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7" name="Line 8"/>
          <p:cNvSpPr>
            <a:spLocks noChangeShapeType="1"/>
          </p:cNvSpPr>
          <p:nvPr/>
        </p:nvSpPr>
        <p:spPr bwMode="auto">
          <a:xfrm flipV="1">
            <a:off x="2613091" y="3429001"/>
            <a:ext cx="2560574" cy="164047"/>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8" name="Line 9"/>
          <p:cNvSpPr>
            <a:spLocks noChangeShapeType="1"/>
          </p:cNvSpPr>
          <p:nvPr/>
        </p:nvSpPr>
        <p:spPr bwMode="auto">
          <a:xfrm>
            <a:off x="3470339" y="2286000"/>
            <a:ext cx="1982725" cy="928688"/>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9" name="Text Box 10"/>
          <p:cNvSpPr txBox="1">
            <a:spLocks noChangeArrowheads="1"/>
          </p:cNvSpPr>
          <p:nvPr/>
        </p:nvSpPr>
        <p:spPr bwMode="auto">
          <a:xfrm>
            <a:off x="8408734" y="2119197"/>
            <a:ext cx="2160588" cy="646112"/>
          </a:xfrm>
          <a:prstGeom prst="rect">
            <a:avLst/>
          </a:prstGeom>
          <a:noFill/>
          <a:ln w="9525">
            <a:noFill/>
            <a:miter lim="800000"/>
            <a:headEnd/>
            <a:tailEnd/>
          </a:ln>
        </p:spPr>
        <p:txBody>
          <a:bodyPr>
            <a:spAutoFit/>
          </a:bodyPr>
          <a:lstStyle/>
          <a:p>
            <a:pPr>
              <a:spcBef>
                <a:spcPct val="50000"/>
              </a:spcBef>
              <a:defRPr/>
            </a:pPr>
            <a:r>
              <a:rPr lang="en-GB" b="1" dirty="0">
                <a:solidFill>
                  <a:srgbClr val="0070C0"/>
                </a:solidFill>
                <a:effectLst>
                  <a:outerShdw blurRad="38100" dist="38100" dir="2700000" algn="tl">
                    <a:srgbClr val="000000">
                      <a:alpha val="43137"/>
                    </a:srgbClr>
                  </a:outerShdw>
                </a:effectLst>
                <a:latin typeface="Comic Sans MS" pitchFamily="66" charset="0"/>
              </a:rPr>
              <a:t>Travellers who </a:t>
            </a:r>
            <a:r>
              <a:rPr lang="en-GB" b="1" u="sng" dirty="0">
                <a:solidFill>
                  <a:srgbClr val="0070C0"/>
                </a:solidFill>
                <a:effectLst>
                  <a:outerShdw blurRad="38100" dist="38100" dir="2700000" algn="tl">
                    <a:srgbClr val="000000">
                      <a:alpha val="43137"/>
                    </a:srgbClr>
                  </a:outerShdw>
                </a:effectLst>
                <a:latin typeface="Comic Sans MS" pitchFamily="66" charset="0"/>
              </a:rPr>
              <a:t>need</a:t>
            </a:r>
            <a:r>
              <a:rPr lang="en-GB" b="1" dirty="0">
                <a:solidFill>
                  <a:srgbClr val="0070C0"/>
                </a:solidFill>
                <a:effectLst>
                  <a:outerShdw blurRad="38100" dist="38100" dir="2700000" algn="tl">
                    <a:srgbClr val="000000">
                      <a:alpha val="43137"/>
                    </a:srgbClr>
                  </a:outerShdw>
                </a:effectLst>
                <a:latin typeface="Comic Sans MS" pitchFamily="66" charset="0"/>
              </a:rPr>
              <a:t> money</a:t>
            </a:r>
          </a:p>
        </p:txBody>
      </p:sp>
      <p:sp>
        <p:nvSpPr>
          <p:cNvPr id="20" name="Text Box 11"/>
          <p:cNvSpPr txBox="1">
            <a:spLocks noChangeArrowheads="1"/>
          </p:cNvSpPr>
          <p:nvPr/>
        </p:nvSpPr>
        <p:spPr bwMode="auto">
          <a:xfrm>
            <a:off x="6096000" y="4643438"/>
            <a:ext cx="2305050" cy="646112"/>
          </a:xfrm>
          <a:prstGeom prst="rect">
            <a:avLst/>
          </a:prstGeom>
          <a:noFill/>
          <a:ln w="9525">
            <a:noFill/>
            <a:miter lim="800000"/>
            <a:headEnd/>
            <a:tailEnd/>
          </a:ln>
        </p:spPr>
        <p:txBody>
          <a:bodyPr>
            <a:spAutoFit/>
          </a:bodyPr>
          <a:lstStyle/>
          <a:p>
            <a:pPr>
              <a:spcBef>
                <a:spcPct val="50000"/>
              </a:spcBef>
              <a:defRPr/>
            </a:pPr>
            <a:r>
              <a:rPr lang="en-GB" b="1">
                <a:solidFill>
                  <a:srgbClr val="0070C0"/>
                </a:solidFill>
                <a:effectLst>
                  <a:outerShdw blurRad="38100" dist="38100" dir="2700000" algn="tl">
                    <a:srgbClr val="000000">
                      <a:alpha val="43137"/>
                    </a:srgbClr>
                  </a:outerShdw>
                </a:effectLst>
                <a:latin typeface="Comic Sans MS" pitchFamily="66" charset="0"/>
              </a:rPr>
              <a:t>Schools, Hospitals, Libraries, Mosques</a:t>
            </a:r>
          </a:p>
        </p:txBody>
      </p:sp>
      <p:sp>
        <p:nvSpPr>
          <p:cNvPr id="21" name="Text Box 12"/>
          <p:cNvSpPr txBox="1">
            <a:spLocks noChangeArrowheads="1"/>
          </p:cNvSpPr>
          <p:nvPr/>
        </p:nvSpPr>
        <p:spPr bwMode="auto">
          <a:xfrm>
            <a:off x="2381252" y="5667297"/>
            <a:ext cx="1500187" cy="646112"/>
          </a:xfrm>
          <a:prstGeom prst="rect">
            <a:avLst/>
          </a:prstGeom>
          <a:noFill/>
          <a:ln w="9525">
            <a:noFill/>
            <a:miter lim="800000"/>
            <a:headEnd/>
            <a:tailEnd/>
          </a:ln>
        </p:spPr>
        <p:txBody>
          <a:bodyPr>
            <a:spAutoFit/>
          </a:bodyPr>
          <a:lstStyle/>
          <a:p>
            <a:pPr>
              <a:spcBef>
                <a:spcPct val="50000"/>
              </a:spcBef>
              <a:defRPr/>
            </a:pPr>
            <a:r>
              <a:rPr lang="en-GB" b="1" dirty="0">
                <a:solidFill>
                  <a:srgbClr val="0070C0"/>
                </a:solidFill>
                <a:effectLst>
                  <a:outerShdw blurRad="38100" dist="38100" dir="2700000" algn="tl">
                    <a:srgbClr val="000000">
                      <a:alpha val="43137"/>
                    </a:srgbClr>
                  </a:outerShdw>
                </a:effectLst>
                <a:latin typeface="Comic Sans MS" pitchFamily="66" charset="0"/>
              </a:rPr>
              <a:t>Prisoners of war</a:t>
            </a:r>
          </a:p>
        </p:txBody>
      </p:sp>
      <p:sp>
        <p:nvSpPr>
          <p:cNvPr id="22" name="Text Box 13"/>
          <p:cNvSpPr txBox="1">
            <a:spLocks noChangeArrowheads="1"/>
          </p:cNvSpPr>
          <p:nvPr/>
        </p:nvSpPr>
        <p:spPr bwMode="auto">
          <a:xfrm>
            <a:off x="1450183" y="1939054"/>
            <a:ext cx="2319338" cy="646112"/>
          </a:xfrm>
          <a:prstGeom prst="rect">
            <a:avLst/>
          </a:prstGeom>
          <a:noFill/>
          <a:ln w="9525">
            <a:noFill/>
            <a:miter lim="800000"/>
            <a:headEnd/>
            <a:tailEnd/>
          </a:ln>
        </p:spPr>
        <p:txBody>
          <a:bodyPr>
            <a:spAutoFit/>
          </a:bodyPr>
          <a:lstStyle/>
          <a:p>
            <a:pPr>
              <a:spcBef>
                <a:spcPct val="50000"/>
              </a:spcBef>
              <a:defRPr/>
            </a:pPr>
            <a:r>
              <a:rPr lang="en-GB" b="1" dirty="0">
                <a:solidFill>
                  <a:srgbClr val="0070C0"/>
                </a:solidFill>
                <a:effectLst>
                  <a:outerShdw blurRad="38100" dist="38100" dir="2700000" algn="tl">
                    <a:srgbClr val="000000">
                      <a:alpha val="43137"/>
                    </a:srgbClr>
                  </a:outerShdw>
                </a:effectLst>
                <a:latin typeface="Comic Sans MS" pitchFamily="66" charset="0"/>
              </a:rPr>
              <a:t>The poor and the needy</a:t>
            </a:r>
          </a:p>
        </p:txBody>
      </p:sp>
      <p:sp>
        <p:nvSpPr>
          <p:cNvPr id="23" name="Line 6"/>
          <p:cNvSpPr>
            <a:spLocks noChangeShapeType="1"/>
          </p:cNvSpPr>
          <p:nvPr/>
        </p:nvSpPr>
        <p:spPr bwMode="auto">
          <a:xfrm flipH="1" flipV="1">
            <a:off x="6095999" y="2119197"/>
            <a:ext cx="214313" cy="1024053"/>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4" name="Line 6"/>
          <p:cNvSpPr>
            <a:spLocks noChangeShapeType="1"/>
          </p:cNvSpPr>
          <p:nvPr/>
        </p:nvSpPr>
        <p:spPr bwMode="auto">
          <a:xfrm>
            <a:off x="7596189" y="3571876"/>
            <a:ext cx="2123883" cy="534194"/>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5" name="Line 6"/>
          <p:cNvSpPr>
            <a:spLocks noChangeShapeType="1"/>
          </p:cNvSpPr>
          <p:nvPr/>
        </p:nvSpPr>
        <p:spPr bwMode="auto">
          <a:xfrm>
            <a:off x="6596064" y="4000500"/>
            <a:ext cx="142875" cy="60325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6" name="Text Box 10"/>
          <p:cNvSpPr txBox="1">
            <a:spLocks noChangeArrowheads="1"/>
          </p:cNvSpPr>
          <p:nvPr/>
        </p:nvSpPr>
        <p:spPr bwMode="auto">
          <a:xfrm>
            <a:off x="9302559" y="4280694"/>
            <a:ext cx="1428750" cy="646112"/>
          </a:xfrm>
          <a:prstGeom prst="rect">
            <a:avLst/>
          </a:prstGeom>
          <a:noFill/>
          <a:ln w="9525">
            <a:noFill/>
            <a:miter lim="800000"/>
            <a:headEnd/>
            <a:tailEnd/>
          </a:ln>
        </p:spPr>
        <p:txBody>
          <a:bodyPr>
            <a:spAutoFit/>
          </a:bodyPr>
          <a:lstStyle/>
          <a:p>
            <a:pPr>
              <a:spcBef>
                <a:spcPct val="50000"/>
              </a:spcBef>
              <a:defRPr/>
            </a:pPr>
            <a:r>
              <a:rPr lang="en-GB" b="1">
                <a:solidFill>
                  <a:srgbClr val="0070C0"/>
                </a:solidFill>
                <a:effectLst>
                  <a:outerShdw blurRad="38100" dist="38100" dir="2700000" algn="tl">
                    <a:srgbClr val="000000">
                      <a:alpha val="43137"/>
                    </a:srgbClr>
                  </a:outerShdw>
                </a:effectLst>
                <a:latin typeface="Comic Sans MS" pitchFamily="66" charset="0"/>
              </a:rPr>
              <a:t>New Muslims</a:t>
            </a:r>
          </a:p>
        </p:txBody>
      </p:sp>
      <p:sp>
        <p:nvSpPr>
          <p:cNvPr id="27" name="Text Box 12"/>
          <p:cNvSpPr txBox="1">
            <a:spLocks noChangeArrowheads="1"/>
          </p:cNvSpPr>
          <p:nvPr/>
        </p:nvSpPr>
        <p:spPr bwMode="auto">
          <a:xfrm>
            <a:off x="1970882" y="3854007"/>
            <a:ext cx="1089025" cy="646112"/>
          </a:xfrm>
          <a:prstGeom prst="rect">
            <a:avLst/>
          </a:prstGeom>
          <a:noFill/>
          <a:ln w="9525">
            <a:noFill/>
            <a:miter lim="800000"/>
            <a:headEnd/>
            <a:tailEnd/>
          </a:ln>
        </p:spPr>
        <p:txBody>
          <a:bodyPr>
            <a:spAutoFit/>
          </a:bodyPr>
          <a:lstStyle/>
          <a:p>
            <a:pPr>
              <a:spcBef>
                <a:spcPct val="50000"/>
              </a:spcBef>
              <a:defRPr/>
            </a:pPr>
            <a:r>
              <a:rPr lang="en-GB" b="1" dirty="0">
                <a:solidFill>
                  <a:srgbClr val="0070C0"/>
                </a:solidFill>
                <a:effectLst>
                  <a:outerShdw blurRad="38100" dist="38100" dir="2700000" algn="tl">
                    <a:srgbClr val="000000">
                      <a:alpha val="43137"/>
                    </a:srgbClr>
                  </a:outerShdw>
                </a:effectLst>
                <a:latin typeface="Comic Sans MS" pitchFamily="66" charset="0"/>
              </a:rPr>
              <a:t>People in debt</a:t>
            </a:r>
          </a:p>
        </p:txBody>
      </p:sp>
      <p:sp>
        <p:nvSpPr>
          <p:cNvPr id="28" name="Text Box 12"/>
          <p:cNvSpPr txBox="1">
            <a:spLocks noChangeArrowheads="1"/>
          </p:cNvSpPr>
          <p:nvPr/>
        </p:nvSpPr>
        <p:spPr bwMode="auto">
          <a:xfrm>
            <a:off x="6307407" y="1616076"/>
            <a:ext cx="1571625" cy="923925"/>
          </a:xfrm>
          <a:prstGeom prst="rect">
            <a:avLst/>
          </a:prstGeom>
          <a:noFill/>
          <a:ln w="9525">
            <a:noFill/>
            <a:miter lim="800000"/>
            <a:headEnd/>
            <a:tailEnd/>
          </a:ln>
        </p:spPr>
        <p:txBody>
          <a:bodyPr>
            <a:spAutoFit/>
          </a:bodyPr>
          <a:lstStyle/>
          <a:p>
            <a:pPr>
              <a:spcBef>
                <a:spcPct val="50000"/>
              </a:spcBef>
              <a:defRPr/>
            </a:pPr>
            <a:r>
              <a:rPr lang="en-GB" b="1" dirty="0">
                <a:solidFill>
                  <a:srgbClr val="0070C0"/>
                </a:solidFill>
                <a:effectLst>
                  <a:outerShdw blurRad="38100" dist="38100" dir="2700000" algn="tl">
                    <a:srgbClr val="000000">
                      <a:alpha val="43137"/>
                    </a:srgbClr>
                  </a:outerShdw>
                </a:effectLst>
                <a:latin typeface="Comic Sans MS" pitchFamily="66" charset="0"/>
              </a:rPr>
              <a:t>Muslims studying Islam</a:t>
            </a:r>
          </a:p>
        </p:txBody>
      </p:sp>
    </p:spTree>
    <p:extLst>
      <p:ext uri="{BB962C8B-B14F-4D97-AF65-F5344CB8AC3E}">
        <p14:creationId xmlns:p14="http://schemas.microsoft.com/office/powerpoint/2010/main" val="16159561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2" descr="Worship in Sunni &amp; Shi'a Islam (2.4.1) | AQA GCSE Religious Studies  Revision Notes 2018 | Save My Exam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89386" y="-1"/>
            <a:ext cx="1434668" cy="170135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20040" y="198120"/>
            <a:ext cx="1764792" cy="707886"/>
          </a:xfrm>
          <a:prstGeom prst="rect">
            <a:avLst/>
          </a:prstGeom>
          <a:solidFill>
            <a:srgbClr val="7030A0"/>
          </a:solidFill>
        </p:spPr>
        <p:txBody>
          <a:bodyPr wrap="square" rtlCol="0">
            <a:spAutoFit/>
          </a:bodyPr>
          <a:lstStyle/>
          <a:p>
            <a:pPr algn="ctr"/>
            <a:r>
              <a:rPr lang="en-US" sz="4000" b="1" u="sng" dirty="0" err="1">
                <a:solidFill>
                  <a:schemeClr val="bg1"/>
                </a:solidFill>
              </a:rPr>
              <a:t>Khums</a:t>
            </a:r>
            <a:endParaRPr lang="en-GB" sz="4000" b="1" u="sng" dirty="0">
              <a:solidFill>
                <a:schemeClr val="bg1"/>
              </a:solidFill>
            </a:endParaRPr>
          </a:p>
        </p:txBody>
      </p:sp>
      <p:cxnSp>
        <p:nvCxnSpPr>
          <p:cNvPr id="4" name="Elbow Connector 3"/>
          <p:cNvCxnSpPr/>
          <p:nvPr/>
        </p:nvCxnSpPr>
        <p:spPr>
          <a:xfrm rot="16200000" flipH="1">
            <a:off x="2505455" y="2423159"/>
            <a:ext cx="6858000" cy="2011681"/>
          </a:xfrm>
          <a:prstGeom prst="bentConnector3">
            <a:avLst/>
          </a:prstGeom>
          <a:ln w="76200"/>
        </p:spPr>
        <p:style>
          <a:lnRef idx="1">
            <a:schemeClr val="dk1"/>
          </a:lnRef>
          <a:fillRef idx="0">
            <a:schemeClr val="dk1"/>
          </a:fillRef>
          <a:effectRef idx="0">
            <a:schemeClr val="dk1"/>
          </a:effectRef>
          <a:fontRef idx="minor">
            <a:schemeClr val="tx1"/>
          </a:fontRef>
        </p:style>
      </p:cxnSp>
      <p:sp>
        <p:nvSpPr>
          <p:cNvPr id="6" name="TextBox 5"/>
          <p:cNvSpPr txBox="1"/>
          <p:nvPr/>
        </p:nvSpPr>
        <p:spPr>
          <a:xfrm>
            <a:off x="9723116" y="262128"/>
            <a:ext cx="2218944" cy="707886"/>
          </a:xfrm>
          <a:prstGeom prst="rect">
            <a:avLst/>
          </a:prstGeom>
          <a:solidFill>
            <a:srgbClr val="7030A0"/>
          </a:solidFill>
        </p:spPr>
        <p:txBody>
          <a:bodyPr wrap="square" rtlCol="0">
            <a:spAutoFit/>
          </a:bodyPr>
          <a:lstStyle/>
          <a:p>
            <a:pPr algn="ctr"/>
            <a:r>
              <a:rPr lang="en-US" sz="4000" b="1" u="sng" dirty="0" err="1">
                <a:solidFill>
                  <a:schemeClr val="bg1"/>
                </a:solidFill>
              </a:rPr>
              <a:t>Sadaqah</a:t>
            </a:r>
            <a:endParaRPr lang="en-GB" sz="4000" b="1" u="sng" dirty="0">
              <a:solidFill>
                <a:schemeClr val="bg1"/>
              </a:solidFill>
            </a:endParaRPr>
          </a:p>
        </p:txBody>
      </p:sp>
      <p:sp>
        <p:nvSpPr>
          <p:cNvPr id="9" name="TextBox 8"/>
          <p:cNvSpPr txBox="1"/>
          <p:nvPr/>
        </p:nvSpPr>
        <p:spPr>
          <a:xfrm>
            <a:off x="1047109" y="1453567"/>
            <a:ext cx="3383280" cy="523220"/>
          </a:xfrm>
          <a:prstGeom prst="rect">
            <a:avLst/>
          </a:prstGeom>
          <a:solidFill>
            <a:schemeClr val="accent4">
              <a:lumMod val="40000"/>
              <a:lumOff val="60000"/>
            </a:schemeClr>
          </a:solidFill>
        </p:spPr>
        <p:txBody>
          <a:bodyPr wrap="square" rtlCol="0">
            <a:spAutoFit/>
          </a:bodyPr>
          <a:lstStyle/>
          <a:p>
            <a:pPr algn="ctr"/>
            <a:r>
              <a:rPr lang="en-US" sz="2800" b="1" dirty="0"/>
              <a:t>Literally means ‘fifth’</a:t>
            </a:r>
            <a:endParaRPr lang="en-GB" sz="2800" b="1" dirty="0"/>
          </a:p>
        </p:txBody>
      </p:sp>
      <p:pic>
        <p:nvPicPr>
          <p:cNvPr id="10" name="Picture 2" descr="Key free to use cliparts - Clipartix"/>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8689816">
            <a:off x="162471" y="1200582"/>
            <a:ext cx="1278472" cy="62006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379938" y="2177994"/>
            <a:ext cx="3849624" cy="1200329"/>
          </a:xfrm>
          <a:prstGeom prst="rect">
            <a:avLst/>
          </a:prstGeom>
          <a:solidFill>
            <a:schemeClr val="accent2">
              <a:lumMod val="20000"/>
              <a:lumOff val="80000"/>
            </a:schemeClr>
          </a:solidFill>
          <a:ln w="57150">
            <a:solidFill>
              <a:srgbClr val="FFC000"/>
            </a:solidFill>
          </a:ln>
        </p:spPr>
        <p:txBody>
          <a:bodyPr wrap="square" rtlCol="0">
            <a:spAutoFit/>
          </a:bodyPr>
          <a:lstStyle/>
          <a:p>
            <a:r>
              <a:rPr lang="en-US" dirty="0"/>
              <a:t>Originally it referred to a requirement for Muslims to donate 20% of the spoils of war to the leader representing the state of Islam.</a:t>
            </a:r>
            <a:endParaRPr lang="en-GB" dirty="0"/>
          </a:p>
        </p:txBody>
      </p:sp>
      <p:sp>
        <p:nvSpPr>
          <p:cNvPr id="12" name="TextBox 11"/>
          <p:cNvSpPr txBox="1"/>
          <p:nvPr/>
        </p:nvSpPr>
        <p:spPr>
          <a:xfrm>
            <a:off x="2654276" y="3975667"/>
            <a:ext cx="3849624" cy="923330"/>
          </a:xfrm>
          <a:prstGeom prst="rect">
            <a:avLst/>
          </a:prstGeom>
          <a:solidFill>
            <a:schemeClr val="accent2">
              <a:lumMod val="20000"/>
              <a:lumOff val="80000"/>
            </a:schemeClr>
          </a:solidFill>
          <a:ln w="57150">
            <a:solidFill>
              <a:srgbClr val="FFC000"/>
            </a:solidFill>
          </a:ln>
        </p:spPr>
        <p:txBody>
          <a:bodyPr wrap="square" rtlCol="0">
            <a:spAutoFit/>
          </a:bodyPr>
          <a:lstStyle/>
          <a:p>
            <a:r>
              <a:rPr lang="en-US" dirty="0"/>
              <a:t>Nowadays it refers to the excess in come or earnings a Shi’a Muslim makes, and is still set at 20%.</a:t>
            </a:r>
            <a:endParaRPr lang="en-GB" dirty="0"/>
          </a:p>
        </p:txBody>
      </p:sp>
      <p:sp>
        <p:nvSpPr>
          <p:cNvPr id="13" name="TextBox 12"/>
          <p:cNvSpPr txBox="1"/>
          <p:nvPr/>
        </p:nvSpPr>
        <p:spPr>
          <a:xfrm>
            <a:off x="395178" y="5301412"/>
            <a:ext cx="3849624" cy="1477328"/>
          </a:xfrm>
          <a:prstGeom prst="rect">
            <a:avLst/>
          </a:prstGeom>
          <a:solidFill>
            <a:schemeClr val="accent2">
              <a:lumMod val="20000"/>
              <a:lumOff val="80000"/>
            </a:schemeClr>
          </a:solidFill>
          <a:ln w="57150">
            <a:solidFill>
              <a:srgbClr val="FFC000"/>
            </a:solidFill>
          </a:ln>
        </p:spPr>
        <p:txBody>
          <a:bodyPr wrap="square" rtlCol="0">
            <a:spAutoFit/>
          </a:bodyPr>
          <a:lstStyle/>
          <a:p>
            <a:r>
              <a:rPr lang="en-US" dirty="0"/>
              <a:t>Half of money collected as </a:t>
            </a:r>
            <a:r>
              <a:rPr lang="en-US" dirty="0" err="1"/>
              <a:t>Khums</a:t>
            </a:r>
            <a:r>
              <a:rPr lang="en-US" dirty="0"/>
              <a:t> goes to Shi’a religious leaders, to be spent on behalf of God on things considered necessary for religious matters, while the rest is given to charity or the poor. </a:t>
            </a:r>
            <a:endParaRPr lang="en-GB" dirty="0"/>
          </a:p>
        </p:txBody>
      </p:sp>
      <p:pic>
        <p:nvPicPr>
          <p:cNvPr id="2050" name="Picture 2" descr="20 percent off. On sale. Great deal. twenty percent. 3D text 8489751 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218" y="3179949"/>
            <a:ext cx="2963582" cy="217638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Khums – QFatim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75684" y="5050523"/>
            <a:ext cx="1728216" cy="1728217"/>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5510618" y="190045"/>
            <a:ext cx="3383280" cy="2246769"/>
          </a:xfrm>
          <a:prstGeom prst="rect">
            <a:avLst/>
          </a:prstGeom>
          <a:solidFill>
            <a:schemeClr val="accent4">
              <a:lumMod val="40000"/>
              <a:lumOff val="60000"/>
            </a:schemeClr>
          </a:solidFill>
        </p:spPr>
        <p:txBody>
          <a:bodyPr wrap="square" rtlCol="0">
            <a:spAutoFit/>
          </a:bodyPr>
          <a:lstStyle/>
          <a:p>
            <a:pPr algn="ctr"/>
            <a:r>
              <a:rPr lang="en-US" sz="2800" b="1" dirty="0"/>
              <a:t>Good actions or voluntary payments that are undertaken for charitable reasons</a:t>
            </a:r>
            <a:endParaRPr lang="en-GB" sz="2800" b="1" dirty="0"/>
          </a:p>
        </p:txBody>
      </p:sp>
      <p:pic>
        <p:nvPicPr>
          <p:cNvPr id="17" name="Picture 2" descr="Key free to use cliparts - Clipartix"/>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8689816">
            <a:off x="7998632" y="1695196"/>
            <a:ext cx="1278472" cy="620060"/>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7936747" y="2626860"/>
            <a:ext cx="3849624" cy="1200329"/>
          </a:xfrm>
          <a:prstGeom prst="rect">
            <a:avLst/>
          </a:prstGeom>
          <a:solidFill>
            <a:schemeClr val="accent5">
              <a:lumMod val="20000"/>
              <a:lumOff val="80000"/>
            </a:schemeClr>
          </a:solidFill>
          <a:ln w="57150">
            <a:solidFill>
              <a:srgbClr val="00B050"/>
            </a:solidFill>
          </a:ln>
        </p:spPr>
        <p:txBody>
          <a:bodyPr wrap="square" rtlCol="0">
            <a:spAutoFit/>
          </a:bodyPr>
          <a:lstStyle/>
          <a:p>
            <a:r>
              <a:rPr lang="en-US" dirty="0"/>
              <a:t>In addition to giving Zakat, Muslims are encouraged to voluntarily give their money and time to charity at any point in the year.  This is called </a:t>
            </a:r>
            <a:r>
              <a:rPr lang="en-US" dirty="0" err="1"/>
              <a:t>sadaqah</a:t>
            </a:r>
            <a:r>
              <a:rPr lang="en-US" dirty="0"/>
              <a:t>.</a:t>
            </a:r>
            <a:endParaRPr lang="en-GB" dirty="0"/>
          </a:p>
        </p:txBody>
      </p:sp>
      <p:sp>
        <p:nvSpPr>
          <p:cNvPr id="14" name="TextBox 13"/>
          <p:cNvSpPr txBox="1"/>
          <p:nvPr/>
        </p:nvSpPr>
        <p:spPr>
          <a:xfrm>
            <a:off x="7358641" y="4745371"/>
            <a:ext cx="4583419" cy="1477328"/>
          </a:xfrm>
          <a:prstGeom prst="rect">
            <a:avLst/>
          </a:prstGeom>
          <a:solidFill>
            <a:srgbClr val="00B050"/>
          </a:solidFill>
          <a:ln w="76200">
            <a:solidFill>
              <a:srgbClr val="00B0F0"/>
            </a:solidFill>
          </a:ln>
        </p:spPr>
        <p:txBody>
          <a:bodyPr wrap="square" rtlCol="0">
            <a:spAutoFit/>
          </a:bodyPr>
          <a:lstStyle/>
          <a:p>
            <a:r>
              <a:rPr lang="en-US" dirty="0">
                <a:solidFill>
                  <a:schemeClr val="bg1"/>
                </a:solidFill>
              </a:rPr>
              <a:t>“</a:t>
            </a:r>
            <a:r>
              <a:rPr lang="en-US" b="1" dirty="0">
                <a:solidFill>
                  <a:schemeClr val="bg1"/>
                </a:solidFill>
              </a:rPr>
              <a:t>Alms are meant only for the poor, the needy, </a:t>
            </a:r>
            <a:r>
              <a:rPr lang="en-US" dirty="0">
                <a:solidFill>
                  <a:schemeClr val="bg1"/>
                </a:solidFill>
              </a:rPr>
              <a:t>those who administer them, those whose hearts need winning over, to free slaves and to help those in debt, for God’s cause, and for travelers in need” ~ Qur’an 9:60 </a:t>
            </a:r>
            <a:endParaRPr lang="en-GB" dirty="0">
              <a:solidFill>
                <a:schemeClr val="bg1"/>
              </a:solidFill>
            </a:endParaRPr>
          </a:p>
        </p:txBody>
      </p:sp>
    </p:spTree>
    <p:extLst>
      <p:ext uri="{BB962C8B-B14F-4D97-AF65-F5344CB8AC3E}">
        <p14:creationId xmlns:p14="http://schemas.microsoft.com/office/powerpoint/2010/main" val="3704871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par>
                                <p:cTn id="21" presetID="10" presetClass="entr" presetSubtype="0" fill="hold" nodeType="withEffect">
                                  <p:stCondLst>
                                    <p:cond delay="0"/>
                                  </p:stCondLst>
                                  <p:childTnLst>
                                    <p:set>
                                      <p:cBhvr>
                                        <p:cTn id="22" dur="1" fill="hold">
                                          <p:stCondLst>
                                            <p:cond delay="0"/>
                                          </p:stCondLst>
                                        </p:cTn>
                                        <p:tgtEl>
                                          <p:spTgt spid="2050"/>
                                        </p:tgtEl>
                                        <p:attrNameLst>
                                          <p:attrName>style.visibility</p:attrName>
                                        </p:attrNameLst>
                                      </p:cBhvr>
                                      <p:to>
                                        <p:strVal val="visible"/>
                                      </p:to>
                                    </p:set>
                                    <p:animEffect transition="in" filter="fade">
                                      <p:cBhvr>
                                        <p:cTn id="23" dur="500"/>
                                        <p:tgtEl>
                                          <p:spTgt spid="205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par>
                                <p:cTn id="29" presetID="10" presetClass="entr" presetSubtype="0" fill="hold" nodeType="withEffect">
                                  <p:stCondLst>
                                    <p:cond delay="0"/>
                                  </p:stCondLst>
                                  <p:childTnLst>
                                    <p:set>
                                      <p:cBhvr>
                                        <p:cTn id="30" dur="1" fill="hold">
                                          <p:stCondLst>
                                            <p:cond delay="0"/>
                                          </p:stCondLst>
                                        </p:cTn>
                                        <p:tgtEl>
                                          <p:spTgt spid="2052"/>
                                        </p:tgtEl>
                                        <p:attrNameLst>
                                          <p:attrName>style.visibility</p:attrName>
                                        </p:attrNameLst>
                                      </p:cBhvr>
                                      <p:to>
                                        <p:strVal val="visible"/>
                                      </p:to>
                                    </p:set>
                                    <p:animEffect transition="in" filter="fade">
                                      <p:cBhvr>
                                        <p:cTn id="31" dur="500"/>
                                        <p:tgtEl>
                                          <p:spTgt spid="2052"/>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fade">
                                      <p:cBhvr>
                                        <p:cTn id="36" dur="500"/>
                                        <p:tgtEl>
                                          <p:spTgt spid="17"/>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500"/>
                                        <p:tgtEl>
                                          <p:spTgt spid="16"/>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500"/>
                                        <p:tgtEl>
                                          <p:spTgt spid="18"/>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fade">
                                      <p:cBhvr>
                                        <p:cTn id="4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6" grpId="0" animBg="1"/>
      <p:bldP spid="18" grpId="0" animBg="1"/>
      <p:bldP spid="1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3269" y="3688079"/>
            <a:ext cx="6036337" cy="2883027"/>
          </a:xfrm>
          <a:prstGeom prst="rect">
            <a:avLst/>
          </a:prstGeom>
        </p:spPr>
      </p:pic>
      <p:pic>
        <p:nvPicPr>
          <p:cNvPr id="5" name="Picture 2" descr="Worship in Sunni &amp; Shi'a Islam (2.4.1) | AQA GCSE Religious Studies  Revision Notes 2018 | Save My Exam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29172" y="0"/>
            <a:ext cx="5946459" cy="7051825"/>
          </a:xfrm>
          <a:prstGeom prst="rect">
            <a:avLst/>
          </a:prstGeom>
          <a:noFill/>
          <a:extLst>
            <a:ext uri="{909E8E84-426E-40DD-AFC4-6F175D3DCCD1}">
              <a14:hiddenFill xmlns:a14="http://schemas.microsoft.com/office/drawing/2010/main">
                <a:solidFill>
                  <a:srgbClr val="FFFFFF"/>
                </a:solidFill>
              </a14:hiddenFill>
            </a:ext>
          </a:extLst>
        </p:spPr>
      </p:pic>
      <p:sp>
        <p:nvSpPr>
          <p:cNvPr id="6" name="Oval 5"/>
          <p:cNvSpPr/>
          <p:nvPr/>
        </p:nvSpPr>
        <p:spPr>
          <a:xfrm>
            <a:off x="6661233" y="2749404"/>
            <a:ext cx="1072559" cy="903848"/>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p:cNvSpPr/>
          <p:nvPr/>
        </p:nvSpPr>
        <p:spPr>
          <a:xfrm>
            <a:off x="5053749" y="3883584"/>
            <a:ext cx="1310640" cy="291592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473570" y="478350"/>
            <a:ext cx="5318645" cy="2308324"/>
          </a:xfrm>
          <a:prstGeom prst="rect">
            <a:avLst/>
          </a:prstGeom>
          <a:solidFill>
            <a:srgbClr val="990099"/>
          </a:solidFill>
        </p:spPr>
        <p:txBody>
          <a:bodyPr wrap="square" rtlCol="0">
            <a:spAutoFit/>
          </a:bodyPr>
          <a:lstStyle/>
          <a:p>
            <a:pPr algn="ctr"/>
            <a:r>
              <a:rPr lang="en-US" sz="3600" b="1" dirty="0">
                <a:solidFill>
                  <a:schemeClr val="bg1"/>
                </a:solidFill>
              </a:rPr>
              <a:t>Hajj = annual pilgrimage to Mecca that every Muslim should make at least once in their lifetime</a:t>
            </a:r>
            <a:endParaRPr lang="en-GB" sz="3600" b="1" dirty="0">
              <a:solidFill>
                <a:schemeClr val="bg1"/>
              </a:solidFill>
            </a:endParaRPr>
          </a:p>
        </p:txBody>
      </p:sp>
      <p:pic>
        <p:nvPicPr>
          <p:cNvPr id="9" name="Picture 2" descr="Key free to use cliparts - Clipartix"/>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8689816">
            <a:off x="4511763" y="2423261"/>
            <a:ext cx="1344918" cy="6522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6012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heel(1)">
                                      <p:cBhvr>
                                        <p:cTn id="10"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The Kaaba, granite masonry, covered with silk curtain and calligraphy in gold and silver-wrapped thread, pre-Islamic monument, rededicated by Muhammad in 631-32 C.E., multiple renovations, Mecca, Saudi Arabia (photo: Muhammad Mahdi Karim, GNU Free Documentation License 1.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8258" b="12067"/>
          <a:stretch/>
        </p:blipFill>
        <p:spPr bwMode="auto">
          <a:xfrm>
            <a:off x="362712" y="4430224"/>
            <a:ext cx="2834727" cy="2258569"/>
          </a:xfrm>
          <a:prstGeom prst="rect">
            <a:avLst/>
          </a:prstGeom>
          <a:noFill/>
          <a:extLst>
            <a:ext uri="{909E8E84-426E-40DD-AFC4-6F175D3DCCD1}">
              <a14:hiddenFill xmlns:a14="http://schemas.microsoft.com/office/drawing/2010/main">
                <a:solidFill>
                  <a:srgbClr val="FFFFFF"/>
                </a:solidFill>
              </a14:hiddenFill>
            </a:ext>
          </a:extLst>
        </p:spPr>
      </p:pic>
      <p:sp>
        <p:nvSpPr>
          <p:cNvPr id="11" name="Rounded Rectangular Callout 10"/>
          <p:cNvSpPr/>
          <p:nvPr/>
        </p:nvSpPr>
        <p:spPr>
          <a:xfrm>
            <a:off x="5244084" y="2093976"/>
            <a:ext cx="6016752" cy="4149590"/>
          </a:xfrm>
          <a:prstGeom prst="wedgeRoundRectCallout">
            <a:avLst>
              <a:gd name="adj1" fmla="val -91957"/>
              <a:gd name="adj2" fmla="val 41125"/>
              <a:gd name="adj3" fmla="val 16667"/>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Horizontal Scroll 4"/>
          <p:cNvSpPr/>
          <p:nvPr/>
        </p:nvSpPr>
        <p:spPr>
          <a:xfrm>
            <a:off x="4471416" y="53912"/>
            <a:ext cx="7562088" cy="2040064"/>
          </a:xfrm>
          <a:prstGeom prst="horizontalScroll">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362712" y="246888"/>
            <a:ext cx="3797808" cy="940880"/>
          </a:xfrm>
          <a:solidFill>
            <a:srgbClr val="7030A0"/>
          </a:solidFill>
          <a:ln w="76200">
            <a:solidFill>
              <a:srgbClr val="FF0066"/>
            </a:solidFill>
          </a:ln>
        </p:spPr>
        <p:txBody>
          <a:bodyPr/>
          <a:lstStyle/>
          <a:p>
            <a:r>
              <a:rPr lang="en-US" b="1" dirty="0">
                <a:solidFill>
                  <a:schemeClr val="bg1"/>
                </a:solidFill>
                <a:latin typeface="Trebuchet MS" panose="020B0603020202020204" pitchFamily="34" charset="0"/>
              </a:rPr>
              <a:t>What is Hajj?</a:t>
            </a:r>
            <a:endParaRPr lang="en-GB" b="1" dirty="0">
              <a:solidFill>
                <a:schemeClr val="bg1"/>
              </a:solidFill>
              <a:latin typeface="Trebuchet MS" panose="020B0603020202020204" pitchFamily="34" charset="0"/>
            </a:endParaRPr>
          </a:p>
        </p:txBody>
      </p:sp>
      <p:sp>
        <p:nvSpPr>
          <p:cNvPr id="3" name="Content Placeholder 2"/>
          <p:cNvSpPr>
            <a:spLocks noGrp="1"/>
          </p:cNvSpPr>
          <p:nvPr>
            <p:ph idx="1"/>
          </p:nvPr>
        </p:nvSpPr>
        <p:spPr>
          <a:xfrm>
            <a:off x="4910328" y="389065"/>
            <a:ext cx="6967728" cy="1394015"/>
          </a:xfrm>
        </p:spPr>
        <p:txBody>
          <a:bodyPr>
            <a:normAutofit/>
          </a:bodyPr>
          <a:lstStyle/>
          <a:p>
            <a:pPr marL="0" indent="0">
              <a:buNone/>
            </a:pPr>
            <a:r>
              <a:rPr lang="en-US" b="1" dirty="0"/>
              <a:t>“Pilgrimage to the house is a duty owed to God by people who are able to undertake it” </a:t>
            </a:r>
          </a:p>
          <a:p>
            <a:pPr marL="0" indent="0" algn="r">
              <a:buNone/>
            </a:pPr>
            <a:r>
              <a:rPr lang="en-US" i="1" dirty="0"/>
              <a:t>- Qur’an 3:97</a:t>
            </a:r>
            <a:endParaRPr lang="en-GB" i="1" dirty="0"/>
          </a:p>
        </p:txBody>
      </p:sp>
      <p:sp>
        <p:nvSpPr>
          <p:cNvPr id="4" name="Rectangle 3"/>
          <p:cNvSpPr/>
          <p:nvPr/>
        </p:nvSpPr>
        <p:spPr>
          <a:xfrm>
            <a:off x="3689233" y="6399014"/>
            <a:ext cx="5415072" cy="369332"/>
          </a:xfrm>
          <a:prstGeom prst="rect">
            <a:avLst/>
          </a:prstGeom>
        </p:spPr>
        <p:txBody>
          <a:bodyPr wrap="none">
            <a:spAutoFit/>
          </a:bodyPr>
          <a:lstStyle/>
          <a:p>
            <a:r>
              <a:rPr lang="en-GB" dirty="0">
                <a:hlinkClick r:id="rId3"/>
              </a:rPr>
              <a:t>https://youtu.be/Ok7-mB62xeE?si=H2te5ayOqQ8kkTx4</a:t>
            </a:r>
            <a:r>
              <a:rPr lang="en-GB" dirty="0"/>
              <a:t> </a:t>
            </a:r>
          </a:p>
        </p:txBody>
      </p:sp>
      <p:grpSp>
        <p:nvGrpSpPr>
          <p:cNvPr id="8" name="Group 7"/>
          <p:cNvGrpSpPr/>
          <p:nvPr/>
        </p:nvGrpSpPr>
        <p:grpSpPr>
          <a:xfrm>
            <a:off x="212382" y="1856586"/>
            <a:ext cx="4677701" cy="2137158"/>
            <a:chOff x="198120" y="2222346"/>
            <a:chExt cx="4677701" cy="2505102"/>
          </a:xfrm>
        </p:grpSpPr>
        <p:sp>
          <p:nvSpPr>
            <p:cNvPr id="7" name="Title 1"/>
            <p:cNvSpPr txBox="1">
              <a:spLocks/>
            </p:cNvSpPr>
            <p:nvPr/>
          </p:nvSpPr>
          <p:spPr>
            <a:xfrm>
              <a:off x="198120" y="2222346"/>
              <a:ext cx="4259034" cy="2505102"/>
            </a:xfrm>
            <a:prstGeom prst="rect">
              <a:avLst/>
            </a:prstGeom>
            <a:solidFill>
              <a:srgbClr val="0070C0"/>
            </a:solidFill>
            <a:ln w="76200">
              <a:noFill/>
            </a:ln>
          </p:spPr>
          <p:txBody>
            <a:bodyPr vert="horz" lIns="91440" tIns="45720" rIns="91440" bIns="45720" rtlCol="0" anchor="ctr">
              <a:normAutofit fontScale="7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100" b="1" dirty="0">
                  <a:solidFill>
                    <a:schemeClr val="bg1"/>
                  </a:solidFill>
                  <a:latin typeface="+mn-lt"/>
                </a:rPr>
                <a:t>Pilgrimage</a:t>
              </a:r>
              <a:r>
                <a:rPr lang="en-US" b="1" dirty="0">
                  <a:solidFill>
                    <a:schemeClr val="bg1"/>
                  </a:solidFill>
                  <a:latin typeface="+mn-lt"/>
                </a:rPr>
                <a:t> </a:t>
              </a:r>
              <a:r>
                <a:rPr lang="en-US" dirty="0">
                  <a:solidFill>
                    <a:schemeClr val="bg1"/>
                  </a:solidFill>
                  <a:latin typeface="+mn-lt"/>
                </a:rPr>
                <a:t>= a journey by a religious believer to a holy site for religious reasons; an act of worship and devotion</a:t>
              </a:r>
              <a:endParaRPr lang="en-GB" dirty="0">
                <a:solidFill>
                  <a:schemeClr val="bg1"/>
                </a:solidFill>
                <a:latin typeface="+mn-lt"/>
              </a:endParaRPr>
            </a:p>
          </p:txBody>
        </p:sp>
        <p:pic>
          <p:nvPicPr>
            <p:cNvPr id="6" name="Picture 2" descr="Key free to use cliparts - Clipartix"/>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8689816">
              <a:off x="3530903" y="3803544"/>
              <a:ext cx="1344918" cy="768102"/>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Down Arrow 8"/>
          <p:cNvSpPr/>
          <p:nvPr/>
        </p:nvSpPr>
        <p:spPr>
          <a:xfrm>
            <a:off x="2028990" y="1187768"/>
            <a:ext cx="457200" cy="668818"/>
          </a:xfrm>
          <a:prstGeom prst="downArrow">
            <a:avLst/>
          </a:prstGeom>
          <a:solidFill>
            <a:srgbClr val="FF0066"/>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p:cNvSpPr txBox="1"/>
          <p:nvPr/>
        </p:nvSpPr>
        <p:spPr>
          <a:xfrm>
            <a:off x="5532120" y="2289827"/>
            <a:ext cx="5440680" cy="3539430"/>
          </a:xfrm>
          <a:prstGeom prst="rect">
            <a:avLst/>
          </a:prstGeom>
          <a:noFill/>
        </p:spPr>
        <p:txBody>
          <a:bodyPr wrap="square" rtlCol="0">
            <a:spAutoFit/>
          </a:bodyPr>
          <a:lstStyle/>
          <a:p>
            <a:pPr algn="ctr"/>
            <a:r>
              <a:rPr lang="en-US" sz="3200" b="1" dirty="0">
                <a:solidFill>
                  <a:schemeClr val="bg1"/>
                </a:solidFill>
              </a:rPr>
              <a:t>Hajj is an obligation of all Muslims.  This special pilgrimage should be made at least once during a Muslim’s lifetime, provided they are healthy and wealthy enough to do so.  </a:t>
            </a:r>
            <a:endParaRPr lang="en-GB" sz="3200" b="1" dirty="0">
              <a:solidFill>
                <a:schemeClr val="bg1"/>
              </a:solidFill>
            </a:endParaRPr>
          </a:p>
        </p:txBody>
      </p:sp>
    </p:spTree>
    <p:extLst>
      <p:ext uri="{BB962C8B-B14F-4D97-AF65-F5344CB8AC3E}">
        <p14:creationId xmlns:p14="http://schemas.microsoft.com/office/powerpoint/2010/main" val="1908455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par>
                                <p:cTn id="8" presetID="22" presetClass="entr" presetSubtype="1"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up)">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30"/>
                                        </p:tgtEl>
                                        <p:attrNameLst>
                                          <p:attrName>style.visibility</p:attrName>
                                        </p:attrNameLst>
                                      </p:cBhvr>
                                      <p:to>
                                        <p:strVal val="visible"/>
                                      </p:to>
                                    </p:set>
                                    <p:animEffect transition="in" filter="fade">
                                      <p:cBhvr>
                                        <p:cTn id="15" dur="500"/>
                                        <p:tgtEl>
                                          <p:spTgt spid="103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
                                            <p:txEl>
                                              <p:pRg st="0" end="0"/>
                                            </p:txEl>
                                          </p:spTgt>
                                        </p:tgtEl>
                                        <p:attrNameLst>
                                          <p:attrName>style.visibility</p:attrName>
                                        </p:attrNameLst>
                                      </p:cBhvr>
                                      <p:to>
                                        <p:strVal val="visible"/>
                                      </p:to>
                                    </p:set>
                                    <p:animEffect transition="in" filter="fade">
                                      <p:cBhvr>
                                        <p:cTn id="29" dur="500"/>
                                        <p:tgtEl>
                                          <p:spTgt spid="3">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
                                            <p:txEl>
                                              <p:pRg st="1" end="1"/>
                                            </p:txEl>
                                          </p:spTgt>
                                        </p:tgtEl>
                                        <p:attrNameLst>
                                          <p:attrName>style.visibility</p:attrName>
                                        </p:attrNameLst>
                                      </p:cBhvr>
                                      <p:to>
                                        <p:strVal val="visible"/>
                                      </p:to>
                                    </p:set>
                                    <p:animEffect transition="in" filter="fade">
                                      <p:cBhvr>
                                        <p:cTn id="34"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5" grpId="0" animBg="1"/>
      <p:bldP spid="3" grpId="0" build="p"/>
      <p:bldP spid="9" grpId="0" animBg="1"/>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62712" y="246888"/>
            <a:ext cx="4556760" cy="940880"/>
          </a:xfrm>
          <a:prstGeom prst="rect">
            <a:avLst/>
          </a:prstGeom>
          <a:solidFill>
            <a:srgbClr val="7030A0"/>
          </a:solidFill>
          <a:ln w="76200">
            <a:solidFill>
              <a:srgbClr val="FF0066"/>
            </a:solidFill>
          </a:ln>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bg1"/>
                </a:solidFill>
                <a:latin typeface="Trebuchet MS" panose="020B0603020202020204" pitchFamily="34" charset="0"/>
              </a:rPr>
              <a:t>The story of Hajj</a:t>
            </a:r>
            <a:endParaRPr lang="en-GB" b="1" dirty="0">
              <a:solidFill>
                <a:schemeClr val="bg1"/>
              </a:solidFill>
              <a:latin typeface="Trebuchet MS" panose="020B0603020202020204" pitchFamily="34" charset="0"/>
            </a:endParaRPr>
          </a:p>
        </p:txBody>
      </p:sp>
      <p:sp>
        <p:nvSpPr>
          <p:cNvPr id="6" name="Cloud Callout 5"/>
          <p:cNvSpPr/>
          <p:nvPr/>
        </p:nvSpPr>
        <p:spPr>
          <a:xfrm rot="263671">
            <a:off x="5369275" y="162538"/>
            <a:ext cx="4297680" cy="1439188"/>
          </a:xfrm>
          <a:prstGeom prst="cloudCallout">
            <a:avLst>
              <a:gd name="adj1" fmla="val -65052"/>
              <a:gd name="adj2" fmla="val -1538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p:cNvSpPr>
            <a:spLocks noGrp="1"/>
          </p:cNvSpPr>
          <p:nvPr>
            <p:ph idx="1"/>
          </p:nvPr>
        </p:nvSpPr>
        <p:spPr>
          <a:xfrm>
            <a:off x="6154687" y="444306"/>
            <a:ext cx="2846832" cy="981583"/>
          </a:xfrm>
        </p:spPr>
        <p:txBody>
          <a:bodyPr/>
          <a:lstStyle/>
          <a:p>
            <a:pPr marL="0" indent="0">
              <a:buNone/>
            </a:pPr>
            <a:r>
              <a:rPr lang="en-US" b="1" i="1" dirty="0">
                <a:solidFill>
                  <a:schemeClr val="bg1"/>
                </a:solidFill>
              </a:rPr>
              <a:t>Think back to the story of Ibrahim…</a:t>
            </a:r>
            <a:endParaRPr lang="en-GB" b="1" i="1" dirty="0">
              <a:solidFill>
                <a:schemeClr val="bg1"/>
              </a:solidFill>
            </a:endParaRPr>
          </a:p>
        </p:txBody>
      </p:sp>
      <p:sp>
        <p:nvSpPr>
          <p:cNvPr id="7" name="TextBox 6"/>
          <p:cNvSpPr txBox="1"/>
          <p:nvPr/>
        </p:nvSpPr>
        <p:spPr>
          <a:xfrm>
            <a:off x="164743" y="1311524"/>
            <a:ext cx="5635752" cy="707886"/>
          </a:xfrm>
          <a:prstGeom prst="rect">
            <a:avLst/>
          </a:prstGeom>
          <a:solidFill>
            <a:schemeClr val="accent4">
              <a:lumMod val="20000"/>
              <a:lumOff val="80000"/>
            </a:schemeClr>
          </a:solidFill>
        </p:spPr>
        <p:txBody>
          <a:bodyPr wrap="square" rtlCol="0">
            <a:spAutoFit/>
          </a:bodyPr>
          <a:lstStyle/>
          <a:p>
            <a:pPr algn="ctr"/>
            <a:r>
              <a:rPr lang="en-US" sz="2000" i="1" dirty="0"/>
              <a:t>What happened to </a:t>
            </a:r>
            <a:r>
              <a:rPr lang="en-US" sz="2000" i="1" dirty="0" err="1"/>
              <a:t>Hajira</a:t>
            </a:r>
            <a:r>
              <a:rPr lang="en-US" sz="2000" i="1" dirty="0"/>
              <a:t> (Hagar) and Ishmael?</a:t>
            </a:r>
            <a:r>
              <a:rPr lang="en-GB" sz="2000" i="1" dirty="0"/>
              <a:t>  </a:t>
            </a:r>
          </a:p>
          <a:p>
            <a:pPr algn="ctr"/>
            <a:r>
              <a:rPr lang="en-GB" sz="2000" i="1" dirty="0"/>
              <a:t>Can you remember anything about their story?</a:t>
            </a:r>
          </a:p>
        </p:txBody>
      </p:sp>
      <p:sp>
        <p:nvSpPr>
          <p:cNvPr id="8" name="TextBox 7"/>
          <p:cNvSpPr txBox="1"/>
          <p:nvPr/>
        </p:nvSpPr>
        <p:spPr>
          <a:xfrm>
            <a:off x="7077456" y="1823945"/>
            <a:ext cx="5114544" cy="5016758"/>
          </a:xfrm>
          <a:prstGeom prst="rect">
            <a:avLst/>
          </a:prstGeom>
          <a:solidFill>
            <a:srgbClr val="FFCCFF"/>
          </a:solidFill>
          <a:ln w="57150">
            <a:solidFill>
              <a:srgbClr val="7030A0"/>
            </a:solidFill>
          </a:ln>
        </p:spPr>
        <p:txBody>
          <a:bodyPr wrap="square" rtlCol="0">
            <a:spAutoFit/>
          </a:bodyPr>
          <a:lstStyle/>
          <a:p>
            <a:pPr algn="ctr"/>
            <a:r>
              <a:rPr lang="en-US" sz="2000" dirty="0"/>
              <a:t>Muslims believe that around 4000 years ago Allah told Ibrahim to take his wife </a:t>
            </a:r>
            <a:r>
              <a:rPr lang="en-US" sz="2000" dirty="0" err="1"/>
              <a:t>Hajira</a:t>
            </a:r>
            <a:r>
              <a:rPr lang="en-US" sz="2000" dirty="0"/>
              <a:t> and his son, Ishmael, to Arabia.  He was then told to leave </a:t>
            </a:r>
            <a:r>
              <a:rPr lang="en-US" sz="2000" dirty="0" err="1"/>
              <a:t>Hajira</a:t>
            </a:r>
            <a:r>
              <a:rPr lang="en-US" sz="2000" dirty="0"/>
              <a:t> and their son on their own in the desert with limited supplies of food and water.</a:t>
            </a:r>
          </a:p>
          <a:p>
            <a:pPr algn="ctr"/>
            <a:endParaRPr lang="en-US" sz="2000" dirty="0"/>
          </a:p>
          <a:p>
            <a:pPr algn="ctr"/>
            <a:r>
              <a:rPr lang="en-US" sz="2000" dirty="0"/>
              <a:t>Looking for help, </a:t>
            </a:r>
            <a:r>
              <a:rPr lang="en-US" sz="2000" dirty="0" err="1"/>
              <a:t>Hajira</a:t>
            </a:r>
            <a:r>
              <a:rPr lang="en-US" sz="2000" dirty="0"/>
              <a:t> ran between two hills called </a:t>
            </a:r>
            <a:r>
              <a:rPr lang="en-US" sz="2000" dirty="0" err="1"/>
              <a:t>Safa</a:t>
            </a:r>
            <a:r>
              <a:rPr lang="en-US" sz="2000" dirty="0"/>
              <a:t> and </a:t>
            </a:r>
            <a:r>
              <a:rPr lang="en-US" sz="2000" dirty="0" err="1"/>
              <a:t>Marwah</a:t>
            </a:r>
            <a:r>
              <a:rPr lang="en-US" sz="2000" dirty="0"/>
              <a:t>.  Exhausted, she prayed to Allah for help.  Ishmael struck his foot on the ground, which caused water to gush from the earth.  They then traded this water for food.</a:t>
            </a:r>
          </a:p>
          <a:p>
            <a:pPr algn="ctr"/>
            <a:endParaRPr lang="en-US" sz="2000" dirty="0"/>
          </a:p>
          <a:p>
            <a:pPr algn="ctr"/>
            <a:r>
              <a:rPr lang="en-US" sz="2000" dirty="0"/>
              <a:t>When Ibrahim returned he was told by Allah to build a shrine dedicated to him.  This became the </a:t>
            </a:r>
            <a:r>
              <a:rPr lang="en-US" sz="2000" dirty="0" err="1"/>
              <a:t>Ka’aba</a:t>
            </a:r>
            <a:r>
              <a:rPr lang="en-US" sz="2000" dirty="0"/>
              <a:t>.</a:t>
            </a:r>
            <a:endParaRPr lang="en-GB" sz="2000" dirty="0"/>
          </a:p>
        </p:txBody>
      </p:sp>
      <p:pic>
        <p:nvPicPr>
          <p:cNvPr id="2050" name="Picture 2" descr="colored water spring | Public domain vectors | Spring cartoon, Clip art,  Free clip 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24160" y="1"/>
            <a:ext cx="1767840" cy="176784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File:Mecca, Saudi Arabia locator map.png - Wikimedia Common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42" y="2143166"/>
            <a:ext cx="4752804" cy="4659611"/>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3712464" y="2322576"/>
            <a:ext cx="2862072" cy="2308324"/>
          </a:xfrm>
          <a:prstGeom prst="rect">
            <a:avLst/>
          </a:prstGeom>
          <a:solidFill>
            <a:srgbClr val="7030A0"/>
          </a:solidFill>
          <a:ln w="76200">
            <a:solidFill>
              <a:srgbClr val="FFCCFF"/>
            </a:solidFill>
          </a:ln>
        </p:spPr>
        <p:txBody>
          <a:bodyPr wrap="square" rtlCol="0">
            <a:spAutoFit/>
          </a:bodyPr>
          <a:lstStyle/>
          <a:p>
            <a:pPr algn="ctr"/>
            <a:r>
              <a:rPr lang="en-US" sz="2400" dirty="0">
                <a:solidFill>
                  <a:schemeClr val="bg1"/>
                </a:solidFill>
              </a:rPr>
              <a:t>Centuries later, the city of Mecca was established nearby using water from Ishmael’s well (the well of </a:t>
            </a:r>
            <a:r>
              <a:rPr lang="en-US" sz="2400" dirty="0" err="1">
                <a:solidFill>
                  <a:schemeClr val="bg1"/>
                </a:solidFill>
              </a:rPr>
              <a:t>Zamzam</a:t>
            </a:r>
            <a:r>
              <a:rPr lang="en-US" sz="2400" dirty="0">
                <a:solidFill>
                  <a:schemeClr val="bg1"/>
                </a:solidFill>
              </a:rPr>
              <a:t>).  </a:t>
            </a:r>
            <a:endParaRPr lang="en-GB" sz="2400" dirty="0">
              <a:solidFill>
                <a:schemeClr val="bg1"/>
              </a:solidFill>
            </a:endParaRPr>
          </a:p>
        </p:txBody>
      </p:sp>
      <p:sp>
        <p:nvSpPr>
          <p:cNvPr id="12" name="TextBox 11"/>
          <p:cNvSpPr txBox="1"/>
          <p:nvPr/>
        </p:nvSpPr>
        <p:spPr>
          <a:xfrm>
            <a:off x="3507726" y="5849112"/>
            <a:ext cx="3271547" cy="461665"/>
          </a:xfrm>
          <a:prstGeom prst="rect">
            <a:avLst/>
          </a:prstGeom>
          <a:solidFill>
            <a:srgbClr val="7030A0"/>
          </a:solidFill>
          <a:ln w="76200">
            <a:solidFill>
              <a:srgbClr val="FFCCFF"/>
            </a:solidFill>
          </a:ln>
        </p:spPr>
        <p:txBody>
          <a:bodyPr wrap="square" rtlCol="0">
            <a:spAutoFit/>
          </a:bodyPr>
          <a:lstStyle/>
          <a:p>
            <a:pPr algn="ctr"/>
            <a:r>
              <a:rPr lang="en-US" sz="2400" b="1" i="1" dirty="0">
                <a:solidFill>
                  <a:schemeClr val="bg1"/>
                </a:solidFill>
              </a:rPr>
              <a:t>What happened next?</a:t>
            </a:r>
            <a:endParaRPr lang="en-GB" sz="2400" b="1" i="1" dirty="0">
              <a:solidFill>
                <a:schemeClr val="bg1"/>
              </a:solidFill>
            </a:endParaRPr>
          </a:p>
        </p:txBody>
      </p:sp>
    </p:spTree>
    <p:extLst>
      <p:ext uri="{BB962C8B-B14F-4D97-AF65-F5344CB8AC3E}">
        <p14:creationId xmlns:p14="http://schemas.microsoft.com/office/powerpoint/2010/main" val="3577030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par>
                                <p:cTn id="21" presetID="10" presetClass="entr" presetSubtype="0" fill="hold" nodeType="withEffect">
                                  <p:stCondLst>
                                    <p:cond delay="0"/>
                                  </p:stCondLst>
                                  <p:childTnLst>
                                    <p:set>
                                      <p:cBhvr>
                                        <p:cTn id="22" dur="1" fill="hold">
                                          <p:stCondLst>
                                            <p:cond delay="0"/>
                                          </p:stCondLst>
                                        </p:cTn>
                                        <p:tgtEl>
                                          <p:spTgt spid="2050"/>
                                        </p:tgtEl>
                                        <p:attrNameLst>
                                          <p:attrName>style.visibility</p:attrName>
                                        </p:attrNameLst>
                                      </p:cBhvr>
                                      <p:to>
                                        <p:strVal val="visible"/>
                                      </p:to>
                                    </p:set>
                                    <p:animEffect transition="in" filter="fade">
                                      <p:cBhvr>
                                        <p:cTn id="23" dur="500"/>
                                        <p:tgtEl>
                                          <p:spTgt spid="205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par>
                                <p:cTn id="29" presetID="10" presetClass="entr" presetSubtype="0" fill="hold" nodeType="withEffect">
                                  <p:stCondLst>
                                    <p:cond delay="0"/>
                                  </p:stCondLst>
                                  <p:childTnLst>
                                    <p:set>
                                      <p:cBhvr>
                                        <p:cTn id="30" dur="1" fill="hold">
                                          <p:stCondLst>
                                            <p:cond delay="0"/>
                                          </p:stCondLst>
                                        </p:cTn>
                                        <p:tgtEl>
                                          <p:spTgt spid="2052"/>
                                        </p:tgtEl>
                                        <p:attrNameLst>
                                          <p:attrName>style.visibility</p:attrName>
                                        </p:attrNameLst>
                                      </p:cBhvr>
                                      <p:to>
                                        <p:strVal val="visible"/>
                                      </p:to>
                                    </p:set>
                                    <p:animEffect transition="in" filter="fade">
                                      <p:cBhvr>
                                        <p:cTn id="31" dur="500"/>
                                        <p:tgtEl>
                                          <p:spTgt spid="2052"/>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 grpId="0" build="p"/>
      <p:bldP spid="7" grpId="0" animBg="1"/>
      <p:bldP spid="8" grpId="0" animBg="1"/>
      <p:bldP spid="9" grpId="0" animBg="1"/>
      <p:bldP spid="1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B6A7050-B750-4B9B-8D8B-36B1EFDF9032}"/>
              </a:ext>
            </a:extLst>
          </p:cNvPr>
          <p:cNvPicPr>
            <a:picLocks noChangeAspect="1"/>
          </p:cNvPicPr>
          <p:nvPr/>
        </p:nvPicPr>
        <p:blipFill>
          <a:blip r:embed="rId2"/>
          <a:stretch>
            <a:fillRect/>
          </a:stretch>
        </p:blipFill>
        <p:spPr>
          <a:xfrm>
            <a:off x="-5818" y="1"/>
            <a:ext cx="12197817" cy="6858000"/>
          </a:xfrm>
          <a:prstGeom prst="rect">
            <a:avLst/>
          </a:prstGeom>
        </p:spPr>
      </p:pic>
    </p:spTree>
    <p:extLst>
      <p:ext uri="{BB962C8B-B14F-4D97-AF65-F5344CB8AC3E}">
        <p14:creationId xmlns:p14="http://schemas.microsoft.com/office/powerpoint/2010/main" val="10426645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e Islamic Calendar: Everything You NEED to Know about the History of the Hijri  Calendar | Muslim Hands U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8355585" cy="470001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Full moon | Definition, Symbol, Orbit, &amp; Facts | Britannica"/>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99188" l="0" r="99688"/>
                    </a14:imgEffect>
                  </a14:imgLayer>
                </a14:imgProps>
              </a:ext>
              <a:ext uri="{28A0092B-C50C-407E-A947-70E740481C1C}">
                <a14:useLocalDpi xmlns:a14="http://schemas.microsoft.com/office/drawing/2010/main" val="0"/>
              </a:ext>
            </a:extLst>
          </a:blip>
          <a:srcRect/>
          <a:stretch>
            <a:fillRect/>
          </a:stretch>
        </p:blipFill>
        <p:spPr bwMode="auto">
          <a:xfrm>
            <a:off x="8147304" y="2837489"/>
            <a:ext cx="3815217" cy="381521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8640064" y="449249"/>
            <a:ext cx="3037977" cy="1938992"/>
          </a:xfrm>
          <a:prstGeom prst="rect">
            <a:avLst/>
          </a:prstGeom>
          <a:solidFill>
            <a:schemeClr val="accent1">
              <a:lumMod val="20000"/>
              <a:lumOff val="80000"/>
            </a:schemeClr>
          </a:solidFill>
          <a:ln w="57150">
            <a:solidFill>
              <a:srgbClr val="0070C0"/>
            </a:solidFill>
          </a:ln>
        </p:spPr>
        <p:txBody>
          <a:bodyPr wrap="square" rtlCol="0">
            <a:spAutoFit/>
          </a:bodyPr>
          <a:lstStyle/>
          <a:p>
            <a:pPr algn="ctr"/>
            <a:r>
              <a:rPr lang="en-US" sz="2400" dirty="0"/>
              <a:t>Unlike the western Gregorian calendar, the Islamic calendar has 12 lunar months of 354 or 355 days</a:t>
            </a:r>
            <a:endParaRPr lang="en-GB" sz="2400" dirty="0"/>
          </a:p>
        </p:txBody>
      </p:sp>
      <p:sp>
        <p:nvSpPr>
          <p:cNvPr id="7" name="TextBox 6"/>
          <p:cNvSpPr txBox="1"/>
          <p:nvPr/>
        </p:nvSpPr>
        <p:spPr>
          <a:xfrm>
            <a:off x="216407" y="4982841"/>
            <a:ext cx="7922768" cy="1569660"/>
          </a:xfrm>
          <a:prstGeom prst="rect">
            <a:avLst/>
          </a:prstGeom>
          <a:solidFill>
            <a:schemeClr val="accent1">
              <a:lumMod val="20000"/>
              <a:lumOff val="80000"/>
            </a:schemeClr>
          </a:solidFill>
          <a:ln w="57150">
            <a:solidFill>
              <a:srgbClr val="0070C0"/>
            </a:solidFill>
          </a:ln>
        </p:spPr>
        <p:txBody>
          <a:bodyPr wrap="square" rtlCol="0">
            <a:spAutoFit/>
          </a:bodyPr>
          <a:lstStyle/>
          <a:p>
            <a:pPr algn="ctr"/>
            <a:r>
              <a:rPr lang="en-US" sz="2400" dirty="0"/>
              <a:t>Ramadan is the 9</a:t>
            </a:r>
            <a:r>
              <a:rPr lang="en-US" sz="2400" baseline="30000" dirty="0"/>
              <a:t>th</a:t>
            </a:r>
            <a:r>
              <a:rPr lang="en-US" sz="2400" dirty="0"/>
              <a:t> month of the Islamic calendar and, for Muslims, is the most important.</a:t>
            </a:r>
          </a:p>
          <a:p>
            <a:pPr algn="ctr"/>
            <a:r>
              <a:rPr lang="en-US" sz="2400" dirty="0"/>
              <a:t>It was during Ramadan that the Qur’an started to be revealed to Muhammad.</a:t>
            </a:r>
            <a:endParaRPr lang="en-GB" sz="2400" dirty="0"/>
          </a:p>
        </p:txBody>
      </p:sp>
      <p:sp>
        <p:nvSpPr>
          <p:cNvPr id="8" name="Oval 7"/>
          <p:cNvSpPr/>
          <p:nvPr/>
        </p:nvSpPr>
        <p:spPr>
          <a:xfrm>
            <a:off x="5325430" y="2165684"/>
            <a:ext cx="3222415" cy="1519348"/>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97844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44638" y="1479478"/>
            <a:ext cx="4326275" cy="4349493"/>
          </a:xfrm>
          <a:solidFill>
            <a:schemeClr val="accent5">
              <a:lumMod val="20000"/>
              <a:lumOff val="80000"/>
            </a:schemeClr>
          </a:solidFill>
          <a:ln w="76200">
            <a:solidFill>
              <a:srgbClr val="0070C0"/>
            </a:solidFill>
          </a:ln>
        </p:spPr>
        <p:txBody>
          <a:bodyPr>
            <a:noAutofit/>
          </a:bodyPr>
          <a:lstStyle/>
          <a:p>
            <a:pPr algn="ctr"/>
            <a:r>
              <a:rPr lang="en-US" sz="5400" b="1" dirty="0"/>
              <a:t>How does the Hajj pilgrimage mirror the story of Ibrahim?</a:t>
            </a:r>
            <a:endParaRPr lang="en-GB" sz="5400" b="1" dirty="0"/>
          </a:p>
        </p:txBody>
      </p:sp>
      <p:pic>
        <p:nvPicPr>
          <p:cNvPr id="7" name="Picture 6"/>
          <p:cNvPicPr>
            <a:picLocks noChangeAspect="1"/>
          </p:cNvPicPr>
          <p:nvPr/>
        </p:nvPicPr>
        <p:blipFill>
          <a:blip r:embed="rId2"/>
          <a:stretch>
            <a:fillRect/>
          </a:stretch>
        </p:blipFill>
        <p:spPr>
          <a:xfrm>
            <a:off x="541747" y="482296"/>
            <a:ext cx="4225462" cy="6024138"/>
          </a:xfrm>
          <a:prstGeom prst="rect">
            <a:avLst/>
          </a:prstGeom>
        </p:spPr>
      </p:pic>
    </p:spTree>
    <p:extLst>
      <p:ext uri="{BB962C8B-B14F-4D97-AF65-F5344CB8AC3E}">
        <p14:creationId xmlns:p14="http://schemas.microsoft.com/office/powerpoint/2010/main" val="25331197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Quran - Wikiped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27584" y="229793"/>
            <a:ext cx="3037977" cy="2308324"/>
          </a:xfrm>
          <a:prstGeom prst="rect">
            <a:avLst/>
          </a:prstGeom>
          <a:solidFill>
            <a:schemeClr val="accent1">
              <a:lumMod val="20000"/>
              <a:lumOff val="80000"/>
            </a:schemeClr>
          </a:solidFill>
          <a:ln w="57150">
            <a:solidFill>
              <a:srgbClr val="0070C0"/>
            </a:solidFill>
          </a:ln>
        </p:spPr>
        <p:txBody>
          <a:bodyPr wrap="square" rtlCol="0">
            <a:spAutoFit/>
          </a:bodyPr>
          <a:lstStyle/>
          <a:p>
            <a:pPr algn="ctr"/>
            <a:r>
              <a:rPr lang="en-US" sz="2400" dirty="0"/>
              <a:t>Many Muslims will recite the whole of the Qur’an, in daily sections, over the 30 days of Ramadan.</a:t>
            </a:r>
          </a:p>
          <a:p>
            <a:pPr algn="ctr"/>
            <a:r>
              <a:rPr lang="en-US" sz="2400" b="1" u="sng" dirty="0"/>
              <a:t>Why?</a:t>
            </a:r>
            <a:endParaRPr lang="en-GB" sz="2400" b="1" u="sng" dirty="0"/>
          </a:p>
        </p:txBody>
      </p:sp>
      <p:sp>
        <p:nvSpPr>
          <p:cNvPr id="6" name="TextBox 5"/>
          <p:cNvSpPr txBox="1"/>
          <p:nvPr/>
        </p:nvSpPr>
        <p:spPr>
          <a:xfrm>
            <a:off x="5390896" y="5374817"/>
            <a:ext cx="6606032" cy="1384995"/>
          </a:xfrm>
          <a:prstGeom prst="rect">
            <a:avLst/>
          </a:prstGeom>
          <a:solidFill>
            <a:schemeClr val="accent1">
              <a:lumMod val="20000"/>
              <a:lumOff val="80000"/>
            </a:schemeClr>
          </a:solidFill>
          <a:ln w="57150">
            <a:solidFill>
              <a:srgbClr val="0070C0"/>
            </a:solidFill>
          </a:ln>
        </p:spPr>
        <p:txBody>
          <a:bodyPr wrap="square" rtlCol="0">
            <a:spAutoFit/>
          </a:bodyPr>
          <a:lstStyle/>
          <a:p>
            <a:pPr algn="ctr"/>
            <a:r>
              <a:rPr lang="en-US" sz="2800" b="1" dirty="0"/>
              <a:t>The daily readings from the Qur’an help Muslims to remember its teachings and importance in their lives.</a:t>
            </a:r>
            <a:endParaRPr lang="en-GB" sz="2800" b="1" dirty="0"/>
          </a:p>
        </p:txBody>
      </p:sp>
    </p:spTree>
    <p:extLst>
      <p:ext uri="{BB962C8B-B14F-4D97-AF65-F5344CB8AC3E}">
        <p14:creationId xmlns:p14="http://schemas.microsoft.com/office/powerpoint/2010/main" val="21108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6260" y="273685"/>
            <a:ext cx="11079480" cy="1325563"/>
          </a:xfrm>
          <a:solidFill>
            <a:srgbClr val="7030A0"/>
          </a:solidFill>
          <a:ln w="57150">
            <a:solidFill>
              <a:srgbClr val="FF0066"/>
            </a:solidFill>
          </a:ln>
        </p:spPr>
        <p:txBody>
          <a:bodyPr>
            <a:noAutofit/>
          </a:bodyPr>
          <a:lstStyle/>
          <a:p>
            <a:pPr algn="ctr"/>
            <a:r>
              <a:rPr lang="en-US" sz="5400" b="1" dirty="0" err="1">
                <a:solidFill>
                  <a:schemeClr val="bg1"/>
                </a:solidFill>
                <a:latin typeface="Candara" panose="020E0502030303020204" pitchFamily="34" charset="0"/>
              </a:rPr>
              <a:t>Laylat</a:t>
            </a:r>
            <a:r>
              <a:rPr lang="en-US" sz="5400" b="1" dirty="0">
                <a:solidFill>
                  <a:schemeClr val="bg1"/>
                </a:solidFill>
                <a:latin typeface="Candara" panose="020E0502030303020204" pitchFamily="34" charset="0"/>
              </a:rPr>
              <a:t> Al-</a:t>
            </a:r>
            <a:r>
              <a:rPr lang="en-US" sz="5400" b="1" dirty="0" err="1">
                <a:solidFill>
                  <a:schemeClr val="bg1"/>
                </a:solidFill>
                <a:latin typeface="Candara" panose="020E0502030303020204" pitchFamily="34" charset="0"/>
              </a:rPr>
              <a:t>Qadr</a:t>
            </a:r>
            <a:r>
              <a:rPr lang="en-US" sz="5400" b="1" dirty="0">
                <a:solidFill>
                  <a:schemeClr val="bg1"/>
                </a:solidFill>
                <a:latin typeface="Candara" panose="020E0502030303020204" pitchFamily="34" charset="0"/>
              </a:rPr>
              <a:t> = </a:t>
            </a:r>
            <a:r>
              <a:rPr lang="en-US" sz="5400" dirty="0">
                <a:solidFill>
                  <a:schemeClr val="bg1"/>
                </a:solidFill>
                <a:latin typeface="Candara" panose="020E0502030303020204" pitchFamily="34" charset="0"/>
              </a:rPr>
              <a:t>The night of power</a:t>
            </a:r>
            <a:endParaRPr lang="en-GB" sz="5400" dirty="0">
              <a:solidFill>
                <a:schemeClr val="bg1"/>
              </a:solidFill>
              <a:latin typeface="Candara" panose="020E0502030303020204" pitchFamily="34" charset="0"/>
            </a:endParaRPr>
          </a:p>
        </p:txBody>
      </p:sp>
      <p:sp>
        <p:nvSpPr>
          <p:cNvPr id="3" name="Content Placeholder 2"/>
          <p:cNvSpPr>
            <a:spLocks noGrp="1"/>
          </p:cNvSpPr>
          <p:nvPr>
            <p:ph idx="1"/>
          </p:nvPr>
        </p:nvSpPr>
        <p:spPr>
          <a:xfrm>
            <a:off x="277726" y="1877809"/>
            <a:ext cx="5818273" cy="2556398"/>
          </a:xfrm>
          <a:solidFill>
            <a:srgbClr val="FFC000"/>
          </a:solidFill>
          <a:ln w="57150">
            <a:solidFill>
              <a:srgbClr val="FFFF00"/>
            </a:solidFill>
          </a:ln>
        </p:spPr>
        <p:txBody>
          <a:bodyPr anchor="ctr"/>
          <a:lstStyle/>
          <a:p>
            <a:pPr marL="0" indent="0" algn="ctr">
              <a:buNone/>
            </a:pPr>
            <a:r>
              <a:rPr lang="en-US" dirty="0"/>
              <a:t>This is an important festival that marks the beginning of God’s revelation to Muhammad.  The exact date is not agreed upon, but it is believed to be one of the odd-numbered days in the second half of Ramadan.  </a:t>
            </a:r>
            <a:endParaRPr lang="en-GB" dirty="0"/>
          </a:p>
        </p:txBody>
      </p:sp>
      <p:sp>
        <p:nvSpPr>
          <p:cNvPr id="5" name="Rectangle 4"/>
          <p:cNvSpPr/>
          <p:nvPr/>
        </p:nvSpPr>
        <p:spPr>
          <a:xfrm>
            <a:off x="3478456" y="6344150"/>
            <a:ext cx="5235087" cy="369332"/>
          </a:xfrm>
          <a:prstGeom prst="rect">
            <a:avLst/>
          </a:prstGeom>
        </p:spPr>
        <p:txBody>
          <a:bodyPr wrap="none">
            <a:spAutoFit/>
          </a:bodyPr>
          <a:lstStyle/>
          <a:p>
            <a:r>
              <a:rPr lang="en-GB" dirty="0">
                <a:hlinkClick r:id="rId2"/>
              </a:rPr>
              <a:t>https://youtu.be/Jvs00f_Hvqk?si=d5f6rQN7T-X8XX0K</a:t>
            </a:r>
            <a:r>
              <a:rPr lang="en-GB" dirty="0"/>
              <a:t> </a:t>
            </a:r>
          </a:p>
        </p:txBody>
      </p:sp>
      <p:sp>
        <p:nvSpPr>
          <p:cNvPr id="6" name="TextBox 5"/>
          <p:cNvSpPr txBox="1"/>
          <p:nvPr/>
        </p:nvSpPr>
        <p:spPr>
          <a:xfrm>
            <a:off x="6944508" y="1953630"/>
            <a:ext cx="4275180" cy="2246769"/>
          </a:xfrm>
          <a:prstGeom prst="rect">
            <a:avLst/>
          </a:prstGeom>
          <a:solidFill>
            <a:schemeClr val="accent4">
              <a:lumMod val="20000"/>
              <a:lumOff val="80000"/>
            </a:schemeClr>
          </a:solidFill>
          <a:ln w="57150">
            <a:solidFill>
              <a:srgbClr val="FFC000"/>
            </a:solidFill>
          </a:ln>
        </p:spPr>
        <p:txBody>
          <a:bodyPr wrap="square" rtlCol="0">
            <a:spAutoFit/>
          </a:bodyPr>
          <a:lstStyle/>
          <a:p>
            <a:pPr algn="ctr"/>
            <a:r>
              <a:rPr lang="en-US" sz="2800" b="1" dirty="0"/>
              <a:t>“What will explain what the Night of Glory is?  The Night of Glory is better than a thousand months!” </a:t>
            </a:r>
          </a:p>
          <a:p>
            <a:pPr algn="r"/>
            <a:r>
              <a:rPr lang="en-US" sz="2800" dirty="0"/>
              <a:t>~ Qur’an 97:2-3</a:t>
            </a:r>
            <a:endParaRPr lang="en-GB" sz="2800" dirty="0"/>
          </a:p>
        </p:txBody>
      </p:sp>
      <p:sp>
        <p:nvSpPr>
          <p:cNvPr id="7" name="Content Placeholder 2"/>
          <p:cNvSpPr txBox="1">
            <a:spLocks/>
          </p:cNvSpPr>
          <p:nvPr/>
        </p:nvSpPr>
        <p:spPr>
          <a:xfrm>
            <a:off x="271271" y="4787955"/>
            <a:ext cx="11364469" cy="1443810"/>
          </a:xfrm>
          <a:prstGeom prst="rect">
            <a:avLst/>
          </a:prstGeom>
          <a:solidFill>
            <a:schemeClr val="accent4">
              <a:lumMod val="60000"/>
              <a:lumOff val="40000"/>
            </a:schemeClr>
          </a:solidFill>
          <a:ln w="57150">
            <a:solidFill>
              <a:srgbClr val="FFFF00"/>
            </a:solidFill>
          </a:ln>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400" dirty="0"/>
              <a:t>This means that observing the Night of Power gives Muslims the benefits of worshipping for a thousand months.  Therefore, Muslims will try to stay awake throughout the night on each of the possible dates, devoting themselves to prayer and studying the Qur’an.</a:t>
            </a:r>
            <a:endParaRPr lang="en-GB" sz="2400" dirty="0"/>
          </a:p>
        </p:txBody>
      </p:sp>
      <p:cxnSp>
        <p:nvCxnSpPr>
          <p:cNvPr id="9" name="Straight Arrow Connector 8"/>
          <p:cNvCxnSpPr/>
          <p:nvPr/>
        </p:nvCxnSpPr>
        <p:spPr>
          <a:xfrm flipV="1">
            <a:off x="6601968" y="3904488"/>
            <a:ext cx="877824" cy="1042416"/>
          </a:xfrm>
          <a:prstGeom prst="straightConnector1">
            <a:avLst/>
          </a:prstGeom>
          <a:ln w="7620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952478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ular Callout 11"/>
          <p:cNvSpPr/>
          <p:nvPr/>
        </p:nvSpPr>
        <p:spPr>
          <a:xfrm>
            <a:off x="6382512" y="5381582"/>
            <a:ext cx="4681728" cy="1320970"/>
          </a:xfrm>
          <a:prstGeom prst="wedgeRoundRectCallout">
            <a:avLst>
              <a:gd name="adj1" fmla="val -73568"/>
              <a:gd name="adj2" fmla="val 47963"/>
              <a:gd name="adj3" fmla="val 16667"/>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p:cNvSpPr txBox="1"/>
          <p:nvPr/>
        </p:nvSpPr>
        <p:spPr>
          <a:xfrm>
            <a:off x="320040" y="161407"/>
            <a:ext cx="11430000" cy="1200329"/>
          </a:xfrm>
          <a:prstGeom prst="rect">
            <a:avLst/>
          </a:prstGeom>
          <a:solidFill>
            <a:schemeClr val="accent4">
              <a:lumMod val="20000"/>
              <a:lumOff val="80000"/>
            </a:schemeClr>
          </a:solidFill>
          <a:ln w="57150">
            <a:solidFill>
              <a:srgbClr val="FFC000"/>
            </a:solidFill>
          </a:ln>
        </p:spPr>
        <p:txBody>
          <a:bodyPr wrap="square" rtlCol="0">
            <a:spAutoFit/>
          </a:bodyPr>
          <a:lstStyle/>
          <a:p>
            <a:pPr algn="ctr"/>
            <a:r>
              <a:rPr lang="en-US" sz="2400" b="1" dirty="0"/>
              <a:t>“It was in the month of Ramadan that the Qur’an was revealed as guidance for mankind… so any of you who is present that month should fast, </a:t>
            </a:r>
            <a:r>
              <a:rPr lang="en-US" sz="2400" dirty="0"/>
              <a:t>and anyone who is ill or on a journey should make up the lost days by fasting on other days later”  ~ Qur’an 2:18</a:t>
            </a:r>
            <a:endParaRPr lang="en-GB" sz="2400" dirty="0"/>
          </a:p>
        </p:txBody>
      </p:sp>
      <p:sp>
        <p:nvSpPr>
          <p:cNvPr id="5" name="TextBox 4"/>
          <p:cNvSpPr txBox="1"/>
          <p:nvPr/>
        </p:nvSpPr>
        <p:spPr>
          <a:xfrm>
            <a:off x="129222" y="4575795"/>
            <a:ext cx="4554792" cy="1200329"/>
          </a:xfrm>
          <a:prstGeom prst="rect">
            <a:avLst/>
          </a:prstGeom>
          <a:solidFill>
            <a:srgbClr val="990099"/>
          </a:solidFill>
        </p:spPr>
        <p:txBody>
          <a:bodyPr wrap="square" rtlCol="0">
            <a:spAutoFit/>
          </a:bodyPr>
          <a:lstStyle/>
          <a:p>
            <a:r>
              <a:rPr lang="en-US" sz="2400" b="1" dirty="0">
                <a:solidFill>
                  <a:schemeClr val="bg1"/>
                </a:solidFill>
              </a:rPr>
              <a:t>Fasting = </a:t>
            </a:r>
            <a:r>
              <a:rPr lang="en-US" sz="2400" dirty="0">
                <a:solidFill>
                  <a:schemeClr val="bg1"/>
                </a:solidFill>
              </a:rPr>
              <a:t>not eating or drinking for a certain length of time, usually for religious reasons</a:t>
            </a:r>
            <a:endParaRPr lang="en-GB" sz="2400" dirty="0">
              <a:solidFill>
                <a:schemeClr val="bg1"/>
              </a:solidFill>
            </a:endParaRPr>
          </a:p>
        </p:txBody>
      </p:sp>
      <p:pic>
        <p:nvPicPr>
          <p:cNvPr id="6" name="Picture 2" descr="Key free to use cliparts - Clipartix"/>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8689816">
            <a:off x="3372987" y="5561013"/>
            <a:ext cx="1034338" cy="501654"/>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63512" y="1508495"/>
            <a:ext cx="4262184" cy="2662267"/>
          </a:xfrm>
          <a:prstGeom prst="rect">
            <a:avLst/>
          </a:prstGeom>
          <a:solidFill>
            <a:schemeClr val="bg1"/>
          </a:solidFill>
          <a:ln w="76200">
            <a:solidFill>
              <a:srgbClr val="FF0000"/>
            </a:solidFill>
          </a:ln>
        </p:spPr>
        <p:txBody>
          <a:bodyPr wrap="square">
            <a:spAutoFit/>
          </a:bodyPr>
          <a:lstStyle/>
          <a:p>
            <a:pPr>
              <a:defRPr/>
            </a:pPr>
            <a:r>
              <a:rPr lang="en-GB" b="1" dirty="0"/>
              <a:t>Everyday from before sunrise until sunset, Muslims abstain (stay away from) from: </a:t>
            </a:r>
          </a:p>
          <a:p>
            <a:pPr>
              <a:defRPr/>
            </a:pPr>
            <a:endParaRPr lang="en-GB" sz="700" b="1" dirty="0"/>
          </a:p>
          <a:p>
            <a:pPr>
              <a:buFont typeface="Arial" charset="0"/>
              <a:buChar char="•"/>
              <a:defRPr/>
            </a:pPr>
            <a:r>
              <a:rPr lang="en-GB" sz="2400" b="1" dirty="0"/>
              <a:t> Food</a:t>
            </a:r>
          </a:p>
          <a:p>
            <a:pPr>
              <a:buFont typeface="Arial" charset="0"/>
              <a:buChar char="•"/>
              <a:defRPr/>
            </a:pPr>
            <a:r>
              <a:rPr lang="en-GB" sz="2400" b="1" dirty="0"/>
              <a:t> Drink </a:t>
            </a:r>
          </a:p>
          <a:p>
            <a:pPr>
              <a:buFont typeface="Arial" charset="0"/>
              <a:buChar char="•"/>
              <a:defRPr/>
            </a:pPr>
            <a:r>
              <a:rPr lang="en-GB" sz="2400" b="1" dirty="0"/>
              <a:t> Sexual activity</a:t>
            </a:r>
          </a:p>
          <a:p>
            <a:pPr>
              <a:buFont typeface="Arial" charset="0"/>
              <a:buChar char="•"/>
              <a:defRPr/>
            </a:pPr>
            <a:r>
              <a:rPr lang="en-GB" sz="2400" b="1" dirty="0"/>
              <a:t> Smoking</a:t>
            </a:r>
          </a:p>
          <a:p>
            <a:pPr>
              <a:buFont typeface="Arial" charset="0"/>
              <a:buChar char="•"/>
              <a:defRPr/>
            </a:pPr>
            <a:r>
              <a:rPr lang="en-GB" sz="2400" b="1" dirty="0"/>
              <a:t> Lying, cheating and swearing.</a:t>
            </a:r>
          </a:p>
        </p:txBody>
      </p:sp>
      <p:pic>
        <p:nvPicPr>
          <p:cNvPr id="3074" name="Picture 2" descr="No symbol - Wikipedi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54320" y="2221632"/>
            <a:ext cx="1161288" cy="1161288"/>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4809744" y="1471269"/>
            <a:ext cx="7242048" cy="1569660"/>
          </a:xfrm>
          <a:prstGeom prst="rect">
            <a:avLst/>
          </a:prstGeom>
          <a:solidFill>
            <a:schemeClr val="bg1"/>
          </a:solidFill>
          <a:ln w="76200">
            <a:solidFill>
              <a:srgbClr val="00B050"/>
            </a:solidFill>
          </a:ln>
        </p:spPr>
        <p:txBody>
          <a:bodyPr wrap="square">
            <a:spAutoFit/>
          </a:bodyPr>
          <a:lstStyle/>
          <a:p>
            <a:pPr algn="ctr">
              <a:spcBef>
                <a:spcPct val="0"/>
              </a:spcBef>
              <a:buFontTx/>
              <a:buNone/>
            </a:pPr>
            <a:r>
              <a:rPr lang="en-GB" altLang="en-US" sz="2400" dirty="0">
                <a:cs typeface="Arial" panose="020B0604020202020204" pitchFamily="34" charset="0"/>
              </a:rPr>
              <a:t>Muslims are allowed to eat when the sun goes down and often Muslims will break the fast by eating a few dates and drinking water before they have a large family meal together. </a:t>
            </a:r>
            <a:endParaRPr lang="en-US" altLang="en-US" sz="2400" dirty="0">
              <a:cs typeface="Arial" panose="020B0604020202020204" pitchFamily="34" charset="0"/>
            </a:endParaRPr>
          </a:p>
        </p:txBody>
      </p:sp>
      <p:sp>
        <p:nvSpPr>
          <p:cNvPr id="9" name="Rectangle 8"/>
          <p:cNvSpPr/>
          <p:nvPr/>
        </p:nvSpPr>
        <p:spPr>
          <a:xfrm>
            <a:off x="5696712" y="3153725"/>
            <a:ext cx="6355080" cy="2100575"/>
          </a:xfrm>
          <a:prstGeom prst="rect">
            <a:avLst/>
          </a:prstGeom>
          <a:solidFill>
            <a:schemeClr val="bg1"/>
          </a:solidFill>
          <a:ln w="57150">
            <a:solidFill>
              <a:schemeClr val="accent4"/>
            </a:solidFill>
          </a:ln>
        </p:spPr>
        <p:txBody>
          <a:bodyPr wrap="square">
            <a:spAutoFit/>
          </a:bodyPr>
          <a:lstStyle/>
          <a:p>
            <a:pPr>
              <a:defRPr/>
            </a:pPr>
            <a:r>
              <a:rPr lang="en-GB" altLang="en-US" sz="2000" b="1" u="sng" dirty="0">
                <a:solidFill>
                  <a:srgbClr val="00B050"/>
                </a:solidFill>
              </a:rPr>
              <a:t>Who has to fast?</a:t>
            </a:r>
            <a:endParaRPr lang="en-GB" altLang="en-US" sz="2000" b="1" dirty="0">
              <a:solidFill>
                <a:srgbClr val="00B050"/>
              </a:solidFill>
            </a:endParaRPr>
          </a:p>
          <a:p>
            <a:pPr marL="342900" indent="-342900">
              <a:buFont typeface="Arial" panose="020B0604020202020204" pitchFamily="34" charset="0"/>
              <a:buChar char="•"/>
              <a:defRPr/>
            </a:pPr>
            <a:r>
              <a:rPr lang="en-GB" altLang="en-US" sz="2000" b="1" dirty="0"/>
              <a:t>All adult and healthy Muslims have to fast.</a:t>
            </a:r>
          </a:p>
          <a:p>
            <a:pPr>
              <a:defRPr/>
            </a:pPr>
            <a:endParaRPr lang="en-GB" altLang="en-US" sz="1050" b="1" u="sng" dirty="0">
              <a:solidFill>
                <a:srgbClr val="0070C0"/>
              </a:solidFill>
            </a:endParaRPr>
          </a:p>
          <a:p>
            <a:pPr>
              <a:defRPr/>
            </a:pPr>
            <a:r>
              <a:rPr lang="en-GB" altLang="en-US" sz="2000" b="1" u="sng" dirty="0">
                <a:solidFill>
                  <a:srgbClr val="FF0000"/>
                </a:solidFill>
              </a:rPr>
              <a:t>Who doesn’t have to fast?</a:t>
            </a:r>
            <a:endParaRPr lang="en-GB" altLang="en-US" sz="2000" b="1" dirty="0">
              <a:solidFill>
                <a:srgbClr val="FF0000"/>
              </a:solidFill>
            </a:endParaRPr>
          </a:p>
          <a:p>
            <a:pPr marL="457200" indent="-457200">
              <a:buFont typeface="Arial" panose="020B0604020202020204" pitchFamily="34" charset="0"/>
              <a:buChar char="•"/>
              <a:defRPr/>
            </a:pPr>
            <a:r>
              <a:rPr lang="en-GB" altLang="en-US" sz="2000" b="1" dirty="0"/>
              <a:t>The elderly, the young (younger than 12yrs old)</a:t>
            </a:r>
          </a:p>
          <a:p>
            <a:pPr marL="457200" indent="-457200">
              <a:buFont typeface="Arial" panose="020B0604020202020204" pitchFamily="34" charset="0"/>
              <a:buChar char="•"/>
              <a:defRPr/>
            </a:pPr>
            <a:r>
              <a:rPr lang="en-GB" altLang="en-US" sz="2000" b="1" dirty="0"/>
              <a:t>The pregnant, the breast feeding mother, the traveller (someone travelling over 45/50 miles) and the sick.</a:t>
            </a:r>
          </a:p>
        </p:txBody>
      </p:sp>
      <p:sp>
        <p:nvSpPr>
          <p:cNvPr id="10" name="Rectangle 9"/>
          <p:cNvSpPr/>
          <p:nvPr/>
        </p:nvSpPr>
        <p:spPr>
          <a:xfrm>
            <a:off x="158940" y="6432195"/>
            <a:ext cx="5179751" cy="369332"/>
          </a:xfrm>
          <a:prstGeom prst="rect">
            <a:avLst/>
          </a:prstGeom>
        </p:spPr>
        <p:txBody>
          <a:bodyPr wrap="none">
            <a:spAutoFit/>
          </a:bodyPr>
          <a:lstStyle/>
          <a:p>
            <a:r>
              <a:rPr lang="en-GB" dirty="0">
                <a:hlinkClick r:id="rId4"/>
              </a:rPr>
              <a:t>https://youtu.be/qFU9Cb0D6lo?si=IiGEloiYGSC2gTcH</a:t>
            </a:r>
            <a:r>
              <a:rPr lang="en-GB" dirty="0"/>
              <a:t> </a:t>
            </a:r>
          </a:p>
        </p:txBody>
      </p:sp>
      <p:sp>
        <p:nvSpPr>
          <p:cNvPr id="11" name="TextBox 10"/>
          <p:cNvSpPr txBox="1"/>
          <p:nvPr/>
        </p:nvSpPr>
        <p:spPr>
          <a:xfrm>
            <a:off x="6633972" y="5499526"/>
            <a:ext cx="4178808" cy="1015663"/>
          </a:xfrm>
          <a:prstGeom prst="rect">
            <a:avLst/>
          </a:prstGeom>
          <a:noFill/>
        </p:spPr>
        <p:txBody>
          <a:bodyPr wrap="square" rtlCol="0">
            <a:spAutoFit/>
          </a:bodyPr>
          <a:lstStyle/>
          <a:p>
            <a:pPr algn="ctr"/>
            <a:r>
              <a:rPr lang="en-US" sz="2000" dirty="0"/>
              <a:t>As we watch the video, write down any reasons you see and hear about </a:t>
            </a:r>
            <a:r>
              <a:rPr lang="en-US" sz="2000" b="1" u="sng" dirty="0"/>
              <a:t>why</a:t>
            </a:r>
            <a:r>
              <a:rPr lang="en-US" sz="2000" dirty="0"/>
              <a:t> Muslims fast during Ramadan</a:t>
            </a:r>
            <a:endParaRPr lang="en-GB" sz="2000" dirty="0"/>
          </a:p>
        </p:txBody>
      </p:sp>
    </p:spTree>
    <p:extLst>
      <p:ext uri="{BB962C8B-B14F-4D97-AF65-F5344CB8AC3E}">
        <p14:creationId xmlns:p14="http://schemas.microsoft.com/office/powerpoint/2010/main" val="3212258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nodeType="withEffect">
                                  <p:stCondLst>
                                    <p:cond delay="0"/>
                                  </p:stCondLst>
                                  <p:childTnLst>
                                    <p:set>
                                      <p:cBhvr>
                                        <p:cTn id="14" dur="1" fill="hold">
                                          <p:stCondLst>
                                            <p:cond delay="0"/>
                                          </p:stCondLst>
                                        </p:cTn>
                                        <p:tgtEl>
                                          <p:spTgt spid="3074"/>
                                        </p:tgtEl>
                                        <p:attrNameLst>
                                          <p:attrName>style.visibility</p:attrName>
                                        </p:attrNameLst>
                                      </p:cBhvr>
                                      <p:to>
                                        <p:strVal val="visible"/>
                                      </p:to>
                                    </p:set>
                                    <p:animEffect transition="in" filter="fade">
                                      <p:cBhvr>
                                        <p:cTn id="15" dur="500"/>
                                        <p:tgtEl>
                                          <p:spTgt spid="307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5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500"/>
                                        <p:tgtEl>
                                          <p:spTgt spid="10"/>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500"/>
                                        <p:tgtEl>
                                          <p:spTgt spid="11"/>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fade">
                                      <p:cBhvr>
                                        <p:cTn id="4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 grpId="0" animBg="1"/>
      <p:bldP spid="5" grpId="0" animBg="1"/>
      <p:bldP spid="7" grpId="0" animBg="1"/>
      <p:bldP spid="8" grpId="0" animBg="1"/>
      <p:bldP spid="9" grpId="0" animBg="1"/>
      <p:bldP spid="10"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Box 2"/>
          <p:cNvSpPr txBox="1">
            <a:spLocks noChangeArrowheads="1"/>
          </p:cNvSpPr>
          <p:nvPr/>
        </p:nvSpPr>
        <p:spPr bwMode="auto">
          <a:xfrm>
            <a:off x="6576585" y="3520180"/>
            <a:ext cx="5194169" cy="3054682"/>
          </a:xfrm>
          <a:prstGeom prst="rect">
            <a:avLst/>
          </a:prstGeom>
          <a:solidFill>
            <a:schemeClr val="accent6">
              <a:lumMod val="20000"/>
              <a:lumOff val="80000"/>
            </a:schemeClr>
          </a:solidFill>
          <a:ln w="76200">
            <a:solidFill>
              <a:srgbClr val="FF0000"/>
            </a:solid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2400" b="1" u="sng" dirty="0">
                <a:latin typeface="+mn-lt"/>
              </a:rPr>
              <a:t>Muslims believe:</a:t>
            </a:r>
          </a:p>
          <a:p>
            <a:pPr eaLnBrk="1" hangingPunct="1">
              <a:spcBef>
                <a:spcPct val="0"/>
              </a:spcBef>
              <a:buFontTx/>
              <a:buNone/>
            </a:pPr>
            <a:endParaRPr lang="en-GB" altLang="en-US" sz="1400" dirty="0">
              <a:latin typeface="+mn-lt"/>
            </a:endParaRPr>
          </a:p>
          <a:p>
            <a:pPr algn="ctr" eaLnBrk="1" hangingPunct="1">
              <a:spcBef>
                <a:spcPct val="0"/>
              </a:spcBef>
              <a:buFontTx/>
              <a:buNone/>
            </a:pPr>
            <a:r>
              <a:rPr lang="en-GB" altLang="en-US" sz="2400" dirty="0">
                <a:latin typeface="+mn-lt"/>
              </a:rPr>
              <a:t>It might be tempting to hide somewhere and have a quick snack and drink. But Muslims  know that this cheating may fool people, but it won’t fool God. God can see everyone all the time.</a:t>
            </a:r>
          </a:p>
          <a:p>
            <a:pPr algn="ctr" eaLnBrk="1" hangingPunct="1">
              <a:spcBef>
                <a:spcPct val="0"/>
              </a:spcBef>
              <a:buFontTx/>
              <a:buNone/>
            </a:pPr>
            <a:endParaRPr lang="en-GB" altLang="en-US" sz="1050" dirty="0">
              <a:latin typeface="+mn-lt"/>
            </a:endParaRPr>
          </a:p>
          <a:p>
            <a:pPr algn="ctr" eaLnBrk="1" hangingPunct="1">
              <a:spcBef>
                <a:spcPct val="0"/>
              </a:spcBef>
              <a:buFontTx/>
              <a:buNone/>
            </a:pPr>
            <a:r>
              <a:rPr lang="en-GB" altLang="en-US" sz="2400" dirty="0">
                <a:latin typeface="+mn-lt"/>
              </a:rPr>
              <a:t>And to cheat like this is a great </a:t>
            </a:r>
            <a:r>
              <a:rPr lang="en-GB" altLang="en-US" sz="2400" b="1" dirty="0">
                <a:solidFill>
                  <a:srgbClr val="FF0000"/>
                </a:solidFill>
                <a:latin typeface="+mn-lt"/>
              </a:rPr>
              <a:t>SIN</a:t>
            </a:r>
            <a:r>
              <a:rPr lang="en-GB" altLang="en-US" sz="2400" dirty="0">
                <a:latin typeface="+mn-lt"/>
              </a:rPr>
              <a:t>.</a:t>
            </a:r>
          </a:p>
        </p:txBody>
      </p:sp>
      <p:sp>
        <p:nvSpPr>
          <p:cNvPr id="7" name="TextBox 2"/>
          <p:cNvSpPr txBox="1">
            <a:spLocks noChangeArrowheads="1"/>
          </p:cNvSpPr>
          <p:nvPr/>
        </p:nvSpPr>
        <p:spPr bwMode="auto">
          <a:xfrm>
            <a:off x="118873" y="28321"/>
            <a:ext cx="5678612" cy="2677656"/>
          </a:xfrm>
          <a:prstGeom prst="rect">
            <a:avLst/>
          </a:prstGeom>
          <a:solidFill>
            <a:schemeClr val="accent6">
              <a:lumMod val="20000"/>
              <a:lumOff val="80000"/>
            </a:schemeClr>
          </a:solidFill>
          <a:ln>
            <a:noFill/>
          </a:ln>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GB" sz="2800" b="1" u="sng" dirty="0">
                <a:solidFill>
                  <a:srgbClr val="FF0000"/>
                </a:solidFill>
                <a:latin typeface="Calibri" pitchFamily="34" charset="0"/>
              </a:rPr>
              <a:t>Why do Muslims fast?</a:t>
            </a:r>
          </a:p>
          <a:p>
            <a:pPr eaLnBrk="1" hangingPunct="1">
              <a:defRPr/>
            </a:pPr>
            <a:endParaRPr lang="en-GB" sz="2800" b="1" dirty="0">
              <a:solidFill>
                <a:srgbClr val="FF0000"/>
              </a:solidFill>
              <a:latin typeface="Calibri" pitchFamily="34" charset="0"/>
            </a:endParaRPr>
          </a:p>
          <a:p>
            <a:pPr algn="ctr" eaLnBrk="1" hangingPunct="1">
              <a:defRPr/>
            </a:pPr>
            <a:r>
              <a:rPr lang="en-GB" sz="2800" b="1" i="1" dirty="0">
                <a:solidFill>
                  <a:schemeClr val="accent5">
                    <a:lumMod val="75000"/>
                  </a:schemeClr>
                </a:solidFill>
                <a:latin typeface="Calibri" pitchFamily="34" charset="0"/>
              </a:rPr>
              <a:t>To show obedience to God by following his command.</a:t>
            </a:r>
          </a:p>
          <a:p>
            <a:pPr eaLnBrk="1" hangingPunct="1">
              <a:defRPr/>
            </a:pPr>
            <a:endParaRPr lang="en-GB" sz="2800" b="1" dirty="0">
              <a:solidFill>
                <a:srgbClr val="FF0000"/>
              </a:solidFill>
              <a:latin typeface="Calibri" pitchFamily="34" charset="0"/>
            </a:endParaRPr>
          </a:p>
          <a:p>
            <a:pPr eaLnBrk="1" hangingPunct="1">
              <a:defRPr/>
            </a:pPr>
            <a:r>
              <a:rPr lang="en-GB" sz="2800" b="1" u="sng" dirty="0">
                <a:solidFill>
                  <a:srgbClr val="FF0000"/>
                </a:solidFill>
                <a:latin typeface="Calibri" pitchFamily="34" charset="0"/>
              </a:rPr>
              <a:t>What are the benefits of fasting?</a:t>
            </a:r>
          </a:p>
        </p:txBody>
      </p:sp>
      <p:sp>
        <p:nvSpPr>
          <p:cNvPr id="8" name="Rectangle 3"/>
          <p:cNvSpPr txBox="1">
            <a:spLocks noChangeArrowheads="1"/>
          </p:cNvSpPr>
          <p:nvPr/>
        </p:nvSpPr>
        <p:spPr bwMode="auto">
          <a:xfrm>
            <a:off x="118873" y="2884362"/>
            <a:ext cx="5838867" cy="3644454"/>
          </a:xfrm>
          <a:prstGeom prst="rect">
            <a:avLst/>
          </a:prstGeom>
          <a:solidFill>
            <a:schemeClr val="accent4">
              <a:lumMod val="20000"/>
              <a:lumOff val="80000"/>
            </a:schemeClr>
          </a:solidFill>
          <a:ln>
            <a:noFill/>
          </a:ln>
        </p:spPr>
        <p:txBody>
          <a:bodyPr anchor="ctr"/>
          <a:lstStyle>
            <a:lvl1pPr marL="514350" indent="-51435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Bef>
                <a:spcPct val="20000"/>
              </a:spcBef>
              <a:buFont typeface="Calibri" pitchFamily="34" charset="0"/>
              <a:buAutoNum type="arabicPeriod"/>
              <a:defRPr/>
            </a:pPr>
            <a:r>
              <a:rPr lang="en-GB" sz="2800" b="1" dirty="0">
                <a:solidFill>
                  <a:srgbClr val="D141B6"/>
                </a:solidFill>
                <a:latin typeface="Calibri" pitchFamily="34" charset="0"/>
              </a:rPr>
              <a:t>So they may acquire self-control and discipline. </a:t>
            </a:r>
          </a:p>
          <a:p>
            <a:pPr eaLnBrk="1" hangingPunct="1">
              <a:lnSpc>
                <a:spcPct val="90000"/>
              </a:lnSpc>
              <a:spcBef>
                <a:spcPct val="20000"/>
              </a:spcBef>
              <a:buFont typeface="Calibri" pitchFamily="34" charset="0"/>
              <a:buAutoNum type="arabicPeriod"/>
              <a:defRPr/>
            </a:pPr>
            <a:r>
              <a:rPr lang="en-GB" sz="2800" b="1" dirty="0">
                <a:solidFill>
                  <a:srgbClr val="00B050"/>
                </a:solidFill>
                <a:latin typeface="Calibri" pitchFamily="34" charset="0"/>
              </a:rPr>
              <a:t>Obedience and submission to God</a:t>
            </a:r>
            <a:endParaRPr lang="en-GB" sz="2800" b="1" dirty="0">
              <a:solidFill>
                <a:srgbClr val="D141B6"/>
              </a:solidFill>
              <a:latin typeface="Calibri" pitchFamily="34" charset="0"/>
            </a:endParaRPr>
          </a:p>
          <a:p>
            <a:pPr eaLnBrk="1" hangingPunct="1">
              <a:lnSpc>
                <a:spcPct val="90000"/>
              </a:lnSpc>
              <a:spcBef>
                <a:spcPct val="20000"/>
              </a:spcBef>
              <a:buFont typeface="Calibri" pitchFamily="34" charset="0"/>
              <a:buAutoNum type="arabicPeriod"/>
              <a:defRPr/>
            </a:pPr>
            <a:r>
              <a:rPr lang="en-GB" sz="2800" b="1" dirty="0">
                <a:solidFill>
                  <a:srgbClr val="FF0000"/>
                </a:solidFill>
                <a:latin typeface="Calibri" pitchFamily="34" charset="0"/>
              </a:rPr>
              <a:t>Improve health</a:t>
            </a:r>
            <a:endParaRPr lang="en-GB" sz="2800" b="1" dirty="0">
              <a:solidFill>
                <a:srgbClr val="D141B6"/>
              </a:solidFill>
              <a:latin typeface="Calibri" pitchFamily="34" charset="0"/>
            </a:endParaRPr>
          </a:p>
          <a:p>
            <a:pPr eaLnBrk="1" hangingPunct="1">
              <a:lnSpc>
                <a:spcPct val="90000"/>
              </a:lnSpc>
              <a:spcBef>
                <a:spcPct val="20000"/>
              </a:spcBef>
              <a:buFont typeface="Calibri" pitchFamily="34" charset="0"/>
              <a:buAutoNum type="arabicPeriod"/>
              <a:defRPr/>
            </a:pPr>
            <a:r>
              <a:rPr lang="en-GB" sz="2800" b="1" dirty="0">
                <a:solidFill>
                  <a:schemeClr val="accent6">
                    <a:lumMod val="75000"/>
                  </a:schemeClr>
                </a:solidFill>
                <a:latin typeface="Calibri" pitchFamily="34" charset="0"/>
              </a:rPr>
              <a:t>More awareness of the suffering of the sick, poor and hungry.</a:t>
            </a:r>
          </a:p>
          <a:p>
            <a:pPr eaLnBrk="1" hangingPunct="1">
              <a:lnSpc>
                <a:spcPct val="90000"/>
              </a:lnSpc>
              <a:spcBef>
                <a:spcPct val="20000"/>
              </a:spcBef>
              <a:buFont typeface="Calibri" pitchFamily="34" charset="0"/>
              <a:buAutoNum type="arabicPeriod"/>
              <a:defRPr/>
            </a:pPr>
            <a:r>
              <a:rPr lang="en-GB" sz="2800" b="1" dirty="0">
                <a:solidFill>
                  <a:srgbClr val="00B0F0"/>
                </a:solidFill>
                <a:latin typeface="Calibri" pitchFamily="34" charset="0"/>
              </a:rPr>
              <a:t>Following the example of the Prophet Muhammad. </a:t>
            </a:r>
          </a:p>
        </p:txBody>
      </p:sp>
      <p:pic>
        <p:nvPicPr>
          <p:cNvPr id="9218" name="Picture 2" descr="Supporting Muslim students and colleagues who are fasting during Ramadan -  The Schools of King Edward VI in Birmingha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33899" y="28321"/>
            <a:ext cx="5879543" cy="33090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9425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animEffect transition="in" filter="wipe(up)">
                                      <p:cBhvr>
                                        <p:cTn id="7" dur="500"/>
                                        <p:tgtEl>
                                          <p:spTgt spid="7">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up)">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wipe(up)">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7">
                                            <p:txEl>
                                              <p:pRg st="4" end="4"/>
                                            </p:txEl>
                                          </p:spTgt>
                                        </p:tgtEl>
                                        <p:attrNameLst>
                                          <p:attrName>style.visibility</p:attrName>
                                        </p:attrNameLst>
                                      </p:cBhvr>
                                      <p:to>
                                        <p:strVal val="visible"/>
                                      </p:to>
                                    </p:set>
                                    <p:animEffect transition="in" filter="wipe(up)">
                                      <p:cBhvr>
                                        <p:cTn id="22" dur="500"/>
                                        <p:tgtEl>
                                          <p:spTgt spid="7">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8">
                                            <p:bg/>
                                          </p:spTgt>
                                        </p:tgtEl>
                                        <p:attrNameLst>
                                          <p:attrName>style.visibility</p:attrName>
                                        </p:attrNameLst>
                                      </p:cBhvr>
                                      <p:to>
                                        <p:strVal val="visible"/>
                                      </p:to>
                                    </p:set>
                                    <p:animEffect transition="in" filter="wipe(up)">
                                      <p:cBhvr>
                                        <p:cTn id="27" dur="500"/>
                                        <p:tgtEl>
                                          <p:spTgt spid="8">
                                            <p:bg/>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8">
                                            <p:txEl>
                                              <p:pRg st="0" end="0"/>
                                            </p:txEl>
                                          </p:spTgt>
                                        </p:tgtEl>
                                        <p:attrNameLst>
                                          <p:attrName>style.visibility</p:attrName>
                                        </p:attrNameLst>
                                      </p:cBhvr>
                                      <p:to>
                                        <p:strVal val="visible"/>
                                      </p:to>
                                    </p:set>
                                    <p:animEffect transition="in" filter="wipe(up)">
                                      <p:cBhvr>
                                        <p:cTn id="32" dur="500"/>
                                        <p:tgtEl>
                                          <p:spTgt spid="8">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8">
                                            <p:txEl>
                                              <p:pRg st="1" end="1"/>
                                            </p:txEl>
                                          </p:spTgt>
                                        </p:tgtEl>
                                        <p:attrNameLst>
                                          <p:attrName>style.visibility</p:attrName>
                                        </p:attrNameLst>
                                      </p:cBhvr>
                                      <p:to>
                                        <p:strVal val="visible"/>
                                      </p:to>
                                    </p:set>
                                    <p:animEffect transition="in" filter="wipe(up)">
                                      <p:cBhvr>
                                        <p:cTn id="37" dur="500"/>
                                        <p:tgtEl>
                                          <p:spTgt spid="8">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8">
                                            <p:txEl>
                                              <p:pRg st="2" end="2"/>
                                            </p:txEl>
                                          </p:spTgt>
                                        </p:tgtEl>
                                        <p:attrNameLst>
                                          <p:attrName>style.visibility</p:attrName>
                                        </p:attrNameLst>
                                      </p:cBhvr>
                                      <p:to>
                                        <p:strVal val="visible"/>
                                      </p:to>
                                    </p:set>
                                    <p:animEffect transition="in" filter="wipe(up)">
                                      <p:cBhvr>
                                        <p:cTn id="42" dur="500"/>
                                        <p:tgtEl>
                                          <p:spTgt spid="8">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8">
                                            <p:txEl>
                                              <p:pRg st="3" end="3"/>
                                            </p:txEl>
                                          </p:spTgt>
                                        </p:tgtEl>
                                        <p:attrNameLst>
                                          <p:attrName>style.visibility</p:attrName>
                                        </p:attrNameLst>
                                      </p:cBhvr>
                                      <p:to>
                                        <p:strVal val="visible"/>
                                      </p:to>
                                    </p:set>
                                    <p:animEffect transition="in" filter="wipe(up)">
                                      <p:cBhvr>
                                        <p:cTn id="47" dur="500"/>
                                        <p:tgtEl>
                                          <p:spTgt spid="8">
                                            <p:txEl>
                                              <p:pRg st="3" end="3"/>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grpId="0" nodeType="clickEffect">
                                  <p:stCondLst>
                                    <p:cond delay="0"/>
                                  </p:stCondLst>
                                  <p:childTnLst>
                                    <p:set>
                                      <p:cBhvr>
                                        <p:cTn id="51" dur="1" fill="hold">
                                          <p:stCondLst>
                                            <p:cond delay="0"/>
                                          </p:stCondLst>
                                        </p:cTn>
                                        <p:tgtEl>
                                          <p:spTgt spid="8">
                                            <p:txEl>
                                              <p:pRg st="4" end="4"/>
                                            </p:txEl>
                                          </p:spTgt>
                                        </p:tgtEl>
                                        <p:attrNameLst>
                                          <p:attrName>style.visibility</p:attrName>
                                        </p:attrNameLst>
                                      </p:cBhvr>
                                      <p:to>
                                        <p:strVal val="visible"/>
                                      </p:to>
                                    </p:set>
                                    <p:animEffect transition="in" filter="wipe(up)">
                                      <p:cBhvr>
                                        <p:cTn id="52" dur="500"/>
                                        <p:tgtEl>
                                          <p:spTgt spid="8">
                                            <p:txEl>
                                              <p:pRg st="4" end="4"/>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4339"/>
                                        </p:tgtEl>
                                        <p:attrNameLst>
                                          <p:attrName>style.visibility</p:attrName>
                                        </p:attrNameLst>
                                      </p:cBhvr>
                                      <p:to>
                                        <p:strVal val="visible"/>
                                      </p:to>
                                    </p:set>
                                    <p:animEffect transition="in" filter="fade">
                                      <p:cBhvr>
                                        <p:cTn id="57" dur="500"/>
                                        <p:tgtEl>
                                          <p:spTgt spid="14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animBg="1"/>
      <p:bldP spid="7" grpId="0" build="p" animBg="1"/>
      <p:bldP spid="8" grpId="0"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ramadan4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77440" y="115887"/>
            <a:ext cx="6887211" cy="2868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Text Box 3"/>
          <p:cNvSpPr txBox="1">
            <a:spLocks noChangeArrowheads="1"/>
          </p:cNvSpPr>
          <p:nvPr/>
        </p:nvSpPr>
        <p:spPr bwMode="auto">
          <a:xfrm>
            <a:off x="1047337" y="3170937"/>
            <a:ext cx="9547415" cy="3508653"/>
          </a:xfrm>
          <a:prstGeom prst="rect">
            <a:avLst/>
          </a:prstGeom>
          <a:solidFill>
            <a:schemeClr val="accent6">
              <a:lumMod val="20000"/>
              <a:lumOff val="80000"/>
            </a:schemeClr>
          </a:solidFill>
          <a:ln>
            <a:noFill/>
          </a:ln>
          <a:effec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GB" altLang="en-US" dirty="0">
                <a:latin typeface="Corbel" panose="020B0503020204020204" pitchFamily="34" charset="0"/>
                <a:cs typeface="Arial" panose="020B0604020202020204" pitchFamily="34" charset="0"/>
              </a:rPr>
              <a:t>When Ramadan ends it is celebrated for three days in a holiday called </a:t>
            </a:r>
            <a:r>
              <a:rPr lang="en-GB" altLang="en-US" sz="4400" b="1" u="sng" dirty="0">
                <a:latin typeface="Corbel" panose="020B0503020204020204" pitchFamily="34" charset="0"/>
                <a:cs typeface="Arial" panose="020B0604020202020204" pitchFamily="34" charset="0"/>
              </a:rPr>
              <a:t>Eid–</a:t>
            </a:r>
            <a:r>
              <a:rPr lang="en-GB" altLang="en-US" sz="4400" b="1" u="sng" dirty="0" err="1">
                <a:latin typeface="Corbel" panose="020B0503020204020204" pitchFamily="34" charset="0"/>
                <a:cs typeface="Arial" panose="020B0604020202020204" pitchFamily="34" charset="0"/>
              </a:rPr>
              <a:t>Ul-Fitr</a:t>
            </a:r>
            <a:r>
              <a:rPr lang="en-GB" altLang="en-US" dirty="0">
                <a:latin typeface="Corbel" panose="020B0503020204020204" pitchFamily="34" charset="0"/>
                <a:cs typeface="Arial" panose="020B0604020202020204" pitchFamily="34" charset="0"/>
              </a:rPr>
              <a:t> (the Feast of Fast Breaking). </a:t>
            </a:r>
          </a:p>
          <a:p>
            <a:pPr>
              <a:spcBef>
                <a:spcPct val="0"/>
              </a:spcBef>
              <a:buFontTx/>
              <a:buNone/>
            </a:pPr>
            <a:endParaRPr lang="en-GB" altLang="en-US" sz="1800" dirty="0">
              <a:latin typeface="Corbel" panose="020B0503020204020204" pitchFamily="34" charset="0"/>
              <a:cs typeface="Arial" panose="020B0604020202020204" pitchFamily="34" charset="0"/>
            </a:endParaRPr>
          </a:p>
          <a:p>
            <a:pPr algn="ctr">
              <a:spcBef>
                <a:spcPct val="0"/>
              </a:spcBef>
              <a:buFontTx/>
              <a:buNone/>
            </a:pPr>
            <a:r>
              <a:rPr lang="en-GB" altLang="en-US" dirty="0">
                <a:latin typeface="Corbel" panose="020B0503020204020204" pitchFamily="34" charset="0"/>
                <a:cs typeface="Arial" panose="020B0604020202020204" pitchFamily="34" charset="0"/>
              </a:rPr>
              <a:t>Food is donated to the poor, this is called Zakat which is the third pillar of Islam. Friends and family gather to pray together,  to have a large meal and exchange gifts.</a:t>
            </a:r>
            <a:endParaRPr lang="en-US" altLang="en-US" dirty="0">
              <a:latin typeface="Corbel" panose="020B0503020204020204" pitchFamily="34" charset="0"/>
              <a:cs typeface="Arial" panose="020B0604020202020204" pitchFamily="34" charset="0"/>
            </a:endParaRPr>
          </a:p>
        </p:txBody>
      </p:sp>
    </p:spTree>
    <p:extLst>
      <p:ext uri="{BB962C8B-B14F-4D97-AF65-F5344CB8AC3E}">
        <p14:creationId xmlns:p14="http://schemas.microsoft.com/office/powerpoint/2010/main" val="17440298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nodeType="withEffect">
                                  <p:stCondLst>
                                    <p:cond delay="0"/>
                                  </p:stCondLst>
                                  <p:childTnLst>
                                    <p:set>
                                      <p:cBhvr>
                                        <p:cTn id="6" dur="1" fill="hold">
                                          <p:stCondLst>
                                            <p:cond delay="0"/>
                                          </p:stCondLst>
                                        </p:cTn>
                                        <p:tgtEl>
                                          <p:spTgt spid="14338"/>
                                        </p:tgtEl>
                                        <p:attrNameLst>
                                          <p:attrName>style.visibility</p:attrName>
                                        </p:attrNameLst>
                                      </p:cBhvr>
                                      <p:to>
                                        <p:strVal val="visible"/>
                                      </p:to>
                                    </p:set>
                                    <p:animEffect transition="in" filter="diamond(in)">
                                      <p:cBhvr>
                                        <p:cTn id="7" dur="2000"/>
                                        <p:tgtEl>
                                          <p:spTgt spid="143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48056" y="373767"/>
            <a:ext cx="9061703" cy="5262979"/>
          </a:xfrm>
          <a:prstGeom prst="rect">
            <a:avLst/>
          </a:prstGeom>
          <a:solidFill>
            <a:schemeClr val="accent6">
              <a:lumMod val="20000"/>
              <a:lumOff val="80000"/>
            </a:schemeClr>
          </a:solidFill>
        </p:spPr>
        <p:txBody>
          <a:bodyPr wrap="square">
            <a:spAutoFit/>
          </a:bodyPr>
          <a:lstStyle/>
          <a:p>
            <a:pPr>
              <a:defRPr/>
            </a:pPr>
            <a:r>
              <a:rPr lang="en-GB" sz="2800" b="1" dirty="0">
                <a:solidFill>
                  <a:schemeClr val="accent5">
                    <a:lumMod val="25000"/>
                  </a:schemeClr>
                </a:solidFill>
                <a:latin typeface="Trebuchet MS" panose="020B0603020202020204" pitchFamily="34" charset="0"/>
              </a:rPr>
              <a:t>Zakat is giving 2.5% of one’s wealth to a good cause </a:t>
            </a:r>
          </a:p>
          <a:p>
            <a:pPr>
              <a:defRPr/>
            </a:pPr>
            <a:endParaRPr lang="en-GB" sz="2800" b="1" dirty="0">
              <a:solidFill>
                <a:schemeClr val="accent5">
                  <a:lumMod val="25000"/>
                </a:schemeClr>
              </a:solidFill>
              <a:latin typeface="Trebuchet MS" panose="020B0603020202020204" pitchFamily="34" charset="0"/>
            </a:endParaRPr>
          </a:p>
          <a:p>
            <a:pPr>
              <a:defRPr/>
            </a:pPr>
            <a:r>
              <a:rPr lang="en-GB" sz="2800" b="1" dirty="0">
                <a:solidFill>
                  <a:schemeClr val="accent5">
                    <a:lumMod val="25000"/>
                  </a:schemeClr>
                </a:solidFill>
                <a:latin typeface="Trebuchet MS" panose="020B0603020202020204" pitchFamily="34" charset="0"/>
              </a:rPr>
              <a:t>Zakat is an act of worship.</a:t>
            </a:r>
          </a:p>
          <a:p>
            <a:pPr>
              <a:defRPr/>
            </a:pPr>
            <a:endParaRPr lang="en-GB" sz="2800" b="1" dirty="0">
              <a:solidFill>
                <a:schemeClr val="accent5">
                  <a:lumMod val="25000"/>
                </a:schemeClr>
              </a:solidFill>
              <a:latin typeface="Trebuchet MS" panose="020B0603020202020204" pitchFamily="34" charset="0"/>
            </a:endParaRPr>
          </a:p>
          <a:p>
            <a:pPr>
              <a:defRPr/>
            </a:pPr>
            <a:r>
              <a:rPr lang="en-GB" sz="2800" b="1" dirty="0">
                <a:solidFill>
                  <a:schemeClr val="accent5">
                    <a:lumMod val="25000"/>
                  </a:schemeClr>
                </a:solidFill>
                <a:latin typeface="Trebuchet MS" panose="020B0603020202020204" pitchFamily="34" charset="0"/>
              </a:rPr>
              <a:t>It is not charity – because charity is voluntary.</a:t>
            </a:r>
          </a:p>
          <a:p>
            <a:pPr>
              <a:defRPr/>
            </a:pPr>
            <a:endParaRPr lang="en-GB" sz="2800" b="1" dirty="0">
              <a:solidFill>
                <a:schemeClr val="accent5">
                  <a:lumMod val="25000"/>
                </a:schemeClr>
              </a:solidFill>
              <a:latin typeface="Trebuchet MS" panose="020B0603020202020204" pitchFamily="34" charset="0"/>
            </a:endParaRPr>
          </a:p>
          <a:p>
            <a:pPr>
              <a:defRPr/>
            </a:pPr>
            <a:r>
              <a:rPr lang="en-GB" sz="2800" b="1" dirty="0">
                <a:solidFill>
                  <a:schemeClr val="accent5">
                    <a:lumMod val="25000"/>
                  </a:schemeClr>
                </a:solidFill>
                <a:latin typeface="Trebuchet MS" panose="020B0603020202020204" pitchFamily="34" charset="0"/>
              </a:rPr>
              <a:t>It is a duty.</a:t>
            </a:r>
          </a:p>
          <a:p>
            <a:pPr>
              <a:defRPr/>
            </a:pPr>
            <a:endParaRPr lang="en-GB" sz="2800" b="1" dirty="0">
              <a:solidFill>
                <a:schemeClr val="accent5">
                  <a:lumMod val="25000"/>
                </a:schemeClr>
              </a:solidFill>
              <a:latin typeface="Trebuchet MS" panose="020B0603020202020204" pitchFamily="34" charset="0"/>
            </a:endParaRPr>
          </a:p>
          <a:p>
            <a:pPr>
              <a:defRPr/>
            </a:pPr>
            <a:r>
              <a:rPr lang="en-GB" sz="2800" b="1" dirty="0">
                <a:solidFill>
                  <a:schemeClr val="accent5">
                    <a:lumMod val="25000"/>
                  </a:schemeClr>
                </a:solidFill>
                <a:latin typeface="Trebuchet MS" panose="020B0603020202020204" pitchFamily="34" charset="0"/>
              </a:rPr>
              <a:t>People who pay it should not feel proud and good about themselves</a:t>
            </a:r>
          </a:p>
          <a:p>
            <a:pPr>
              <a:defRPr/>
            </a:pPr>
            <a:endParaRPr lang="en-GB" sz="2800" b="1" dirty="0">
              <a:solidFill>
                <a:schemeClr val="accent5">
                  <a:lumMod val="25000"/>
                </a:schemeClr>
              </a:solidFill>
              <a:latin typeface="Trebuchet MS" panose="020B0603020202020204" pitchFamily="34" charset="0"/>
            </a:endParaRPr>
          </a:p>
          <a:p>
            <a:pPr>
              <a:defRPr/>
            </a:pPr>
            <a:r>
              <a:rPr lang="en-GB" sz="2800" b="1" dirty="0">
                <a:solidFill>
                  <a:schemeClr val="accent5">
                    <a:lumMod val="25000"/>
                  </a:schemeClr>
                </a:solidFill>
                <a:latin typeface="Trebuchet MS" panose="020B0603020202020204" pitchFamily="34" charset="0"/>
              </a:rPr>
              <a:t>Zakat helps to make a fairer society.</a:t>
            </a:r>
          </a:p>
        </p:txBody>
      </p:sp>
      <p:pic>
        <p:nvPicPr>
          <p:cNvPr id="1126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41599" y="0"/>
            <a:ext cx="2050401" cy="1399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loud 3"/>
          <p:cNvSpPr/>
          <p:nvPr/>
        </p:nvSpPr>
        <p:spPr>
          <a:xfrm rot="276606">
            <a:off x="3314055" y="2539103"/>
            <a:ext cx="3384376" cy="1153562"/>
          </a:xfrm>
          <a:prstGeom prst="cloud">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 name="TextBox 4"/>
          <p:cNvSpPr txBox="1"/>
          <p:nvPr/>
        </p:nvSpPr>
        <p:spPr>
          <a:xfrm>
            <a:off x="3624423" y="2818400"/>
            <a:ext cx="2744179" cy="523220"/>
          </a:xfrm>
          <a:prstGeom prst="rect">
            <a:avLst/>
          </a:prstGeom>
          <a:noFill/>
        </p:spPr>
        <p:txBody>
          <a:bodyPr wrap="square" rtlCol="0">
            <a:spAutoFit/>
          </a:bodyPr>
          <a:lstStyle/>
          <a:p>
            <a:pPr algn="ctr"/>
            <a:r>
              <a:rPr lang="en-US" sz="2800" b="1" dirty="0"/>
              <a:t>What is a ‘duty’?</a:t>
            </a:r>
          </a:p>
        </p:txBody>
      </p:sp>
      <p:cxnSp>
        <p:nvCxnSpPr>
          <p:cNvPr id="7" name="Straight Arrow Connector 6"/>
          <p:cNvCxnSpPr/>
          <p:nvPr/>
        </p:nvCxnSpPr>
        <p:spPr>
          <a:xfrm flipH="1">
            <a:off x="2392712" y="3168911"/>
            <a:ext cx="1224136" cy="11150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7918704" y="4553712"/>
            <a:ext cx="3959352" cy="1754326"/>
          </a:xfrm>
          <a:prstGeom prst="rect">
            <a:avLst/>
          </a:prstGeom>
          <a:solidFill>
            <a:schemeClr val="accent4">
              <a:lumMod val="40000"/>
              <a:lumOff val="60000"/>
            </a:schemeClr>
          </a:solidFill>
          <a:ln w="57150">
            <a:solidFill>
              <a:srgbClr val="FFC000"/>
            </a:solidFill>
          </a:ln>
        </p:spPr>
        <p:txBody>
          <a:bodyPr wrap="square" rtlCol="0">
            <a:spAutoFit/>
          </a:bodyPr>
          <a:lstStyle/>
          <a:p>
            <a:pPr algn="ctr"/>
            <a:r>
              <a:rPr lang="en-US" dirty="0"/>
              <a:t>“They ask you [Prophet] what they should give.  Say, ‘Whatever you give should be for parents, close relatives, orphans, needy and travelers.  </a:t>
            </a:r>
            <a:r>
              <a:rPr lang="en-US" b="1" dirty="0"/>
              <a:t>God is well aware of whatever good you do” </a:t>
            </a:r>
          </a:p>
          <a:p>
            <a:pPr algn="r"/>
            <a:r>
              <a:rPr lang="en-US" dirty="0"/>
              <a:t>~ Qur’an 2:215</a:t>
            </a:r>
            <a:endParaRPr lang="en-GB" dirty="0"/>
          </a:p>
        </p:txBody>
      </p:sp>
    </p:spTree>
    <p:extLst>
      <p:ext uri="{BB962C8B-B14F-4D97-AF65-F5344CB8AC3E}">
        <p14:creationId xmlns:p14="http://schemas.microsoft.com/office/powerpoint/2010/main" val="14737863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up)">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up)">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up)">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up)">
                                      <p:cBhvr>
                                        <p:cTn id="22" dur="500"/>
                                        <p:tgtEl>
                                          <p:spTgt spid="3">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wipe(up)">
                                      <p:cBhvr>
                                        <p:cTn id="27" dur="500"/>
                                        <p:tgtEl>
                                          <p:spTgt spid="3">
                                            <p:txEl>
                                              <p:pRg st="6" end="6"/>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wipe(up)">
                                      <p:cBhvr>
                                        <p:cTn id="32" dur="500"/>
                                        <p:tgtEl>
                                          <p:spTgt spid="3">
                                            <p:txEl>
                                              <p:pRg st="8" end="8"/>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animEffect transition="in" filter="wipe(up)">
                                      <p:cBhvr>
                                        <p:cTn id="37" dur="500"/>
                                        <p:tgtEl>
                                          <p:spTgt spid="3">
                                            <p:txEl>
                                              <p:pRg st="10" end="1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5"/>
                                        </p:tgtEl>
                                        <p:attrNameLst>
                                          <p:attrName>style.visibility</p:attrName>
                                        </p:attrNameLst>
                                      </p:cBhvr>
                                      <p:to>
                                        <p:strVal val="visible"/>
                                      </p:to>
                                    </p:set>
                                    <p:anim calcmode="lin" valueType="num">
                                      <p:cBhvr additive="base">
                                        <p:cTn id="42" dur="500" fill="hold"/>
                                        <p:tgtEl>
                                          <p:spTgt spid="5"/>
                                        </p:tgtEl>
                                        <p:attrNameLst>
                                          <p:attrName>ppt_x</p:attrName>
                                        </p:attrNameLst>
                                      </p:cBhvr>
                                      <p:tavLst>
                                        <p:tav tm="0">
                                          <p:val>
                                            <p:strVal val="#ppt_x"/>
                                          </p:val>
                                        </p:tav>
                                        <p:tav tm="100000">
                                          <p:val>
                                            <p:strVal val="#ppt_x"/>
                                          </p:val>
                                        </p:tav>
                                      </p:tavLst>
                                    </p:anim>
                                    <p:anim calcmode="lin" valueType="num">
                                      <p:cBhvr additive="base">
                                        <p:cTn id="43" dur="500" fill="hold"/>
                                        <p:tgtEl>
                                          <p:spTgt spid="5"/>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4"/>
                                        </p:tgtEl>
                                        <p:attrNameLst>
                                          <p:attrName>style.visibility</p:attrName>
                                        </p:attrNameLst>
                                      </p:cBhvr>
                                      <p:to>
                                        <p:strVal val="visible"/>
                                      </p:to>
                                    </p:set>
                                    <p:anim calcmode="lin" valueType="num">
                                      <p:cBhvr additive="base">
                                        <p:cTn id="46" dur="500" fill="hold"/>
                                        <p:tgtEl>
                                          <p:spTgt spid="4"/>
                                        </p:tgtEl>
                                        <p:attrNameLst>
                                          <p:attrName>ppt_x</p:attrName>
                                        </p:attrNameLst>
                                      </p:cBhvr>
                                      <p:tavLst>
                                        <p:tav tm="0">
                                          <p:val>
                                            <p:strVal val="#ppt_x"/>
                                          </p:val>
                                        </p:tav>
                                        <p:tav tm="100000">
                                          <p:val>
                                            <p:strVal val="#ppt_x"/>
                                          </p:val>
                                        </p:tav>
                                      </p:tavLst>
                                    </p:anim>
                                    <p:anim calcmode="lin" valueType="num">
                                      <p:cBhvr additive="base">
                                        <p:cTn id="47" dur="500" fill="hold"/>
                                        <p:tgtEl>
                                          <p:spTgt spid="4"/>
                                        </p:tgtEl>
                                        <p:attrNameLst>
                                          <p:attrName>ppt_y</p:attrName>
                                        </p:attrNameLst>
                                      </p:cBhvr>
                                      <p:tavLst>
                                        <p:tav tm="0">
                                          <p:val>
                                            <p:strVal val="1+#ppt_h/2"/>
                                          </p:val>
                                        </p:tav>
                                        <p:tav tm="100000">
                                          <p:val>
                                            <p:strVal val="#ppt_y"/>
                                          </p:val>
                                        </p:tav>
                                      </p:tavLst>
                                    </p:anim>
                                  </p:childTnLst>
                                </p:cTn>
                              </p:par>
                              <p:par>
                                <p:cTn id="48" presetID="2" presetClass="entr" presetSubtype="4" fill="hold" nodeType="withEffect">
                                  <p:stCondLst>
                                    <p:cond delay="0"/>
                                  </p:stCondLst>
                                  <p:childTnLst>
                                    <p:set>
                                      <p:cBhvr>
                                        <p:cTn id="49" dur="1" fill="hold">
                                          <p:stCondLst>
                                            <p:cond delay="0"/>
                                          </p:stCondLst>
                                        </p:cTn>
                                        <p:tgtEl>
                                          <p:spTgt spid="7"/>
                                        </p:tgtEl>
                                        <p:attrNameLst>
                                          <p:attrName>style.visibility</p:attrName>
                                        </p:attrNameLst>
                                      </p:cBhvr>
                                      <p:to>
                                        <p:strVal val="visible"/>
                                      </p:to>
                                    </p:set>
                                    <p:anim calcmode="lin" valueType="num">
                                      <p:cBhvr additive="base">
                                        <p:cTn id="50" dur="500" fill="hold"/>
                                        <p:tgtEl>
                                          <p:spTgt spid="7"/>
                                        </p:tgtEl>
                                        <p:attrNameLst>
                                          <p:attrName>ppt_x</p:attrName>
                                        </p:attrNameLst>
                                      </p:cBhvr>
                                      <p:tavLst>
                                        <p:tav tm="0">
                                          <p:val>
                                            <p:strVal val="#ppt_x"/>
                                          </p:val>
                                        </p:tav>
                                        <p:tav tm="100000">
                                          <p:val>
                                            <p:strVal val="#ppt_x"/>
                                          </p:val>
                                        </p:tav>
                                      </p:tavLst>
                                    </p:anim>
                                    <p:anim calcmode="lin" valueType="num">
                                      <p:cBhvr additive="base">
                                        <p:cTn id="51"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animBg="1"/>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16736" y="4221089"/>
            <a:ext cx="8904408" cy="2417455"/>
          </a:xfrm>
          <a:solidFill>
            <a:schemeClr val="accent2">
              <a:lumMod val="20000"/>
              <a:lumOff val="80000"/>
            </a:schemeClr>
          </a:solidFill>
        </p:spPr>
        <p:txBody>
          <a:bodyPr anchor="ctr">
            <a:noAutofit/>
          </a:bodyPr>
          <a:lstStyle/>
          <a:p>
            <a:pPr marL="0" indent="0" algn="ctr">
              <a:buNone/>
            </a:pPr>
            <a:r>
              <a:rPr lang="en-GB" sz="3200" dirty="0"/>
              <a:t>In Arabic zakat literally means “purification”, because zakat is considered to </a:t>
            </a:r>
            <a:r>
              <a:rPr lang="en-GB" sz="3200" b="1" i="1" dirty="0"/>
              <a:t>purify</a:t>
            </a:r>
            <a:r>
              <a:rPr lang="en-GB" sz="3200" dirty="0"/>
              <a:t> one’s heart of greed.  Love of wealth is natural and it takes firm belief in God for a person to part with some of his wealth.</a:t>
            </a:r>
          </a:p>
        </p:txBody>
      </p:sp>
      <p:pic>
        <p:nvPicPr>
          <p:cNvPr id="5122" name="Picture 2" descr="http://eshaykh.com/wp-content/themes/eshaykh/images/zakat.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07769" y="188640"/>
            <a:ext cx="3819897" cy="38198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88731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67e4d28b-84d4-496d-83de-d60e9caa6883" xsi:nil="true"/>
    <lcf76f155ced4ddcb4097134ff3c332f xmlns="53038477-11b9-4b50-bb37-4d087f9619fe">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92A4A55472C344C950E4EEA7993E1ED" ma:contentTypeVersion="17" ma:contentTypeDescription="Create a new document." ma:contentTypeScope="" ma:versionID="b7bbdc99fb1c7df76d563a6df0682bd2">
  <xsd:schema xmlns:xsd="http://www.w3.org/2001/XMLSchema" xmlns:xs="http://www.w3.org/2001/XMLSchema" xmlns:p="http://schemas.microsoft.com/office/2006/metadata/properties" xmlns:ns2="53038477-11b9-4b50-bb37-4d087f9619fe" xmlns:ns3="67e4d28b-84d4-496d-83de-d60e9caa6883" targetNamespace="http://schemas.microsoft.com/office/2006/metadata/properties" ma:root="true" ma:fieldsID="efc9afa921f4e05e8f0e8841263f9da2" ns2:_="" ns3:_="">
    <xsd:import namespace="53038477-11b9-4b50-bb37-4d087f9619fe"/>
    <xsd:import namespace="67e4d28b-84d4-496d-83de-d60e9caa688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3038477-11b9-4b50-bb37-4d087f9619f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95f39a2c-7ee1-4bc3-873a-f84a6ad208d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7e4d28b-84d4-496d-83de-d60e9caa6883"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4d96b78e-3b6f-4a42-a0a2-6cd29fbe4635}" ma:internalName="TaxCatchAll" ma:showField="CatchAllData" ma:web="67e4d28b-84d4-496d-83de-d60e9caa688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C7067AF-CAA3-4D1C-B9DA-6DC3CAE1645B}">
  <ds:schemaRefs>
    <ds:schemaRef ds:uri="http://schemas.microsoft.com/office/2006/metadata/properties"/>
    <ds:schemaRef ds:uri="http://schemas.microsoft.com/office/infopath/2007/PartnerControls"/>
    <ds:schemaRef ds:uri="67e4d28b-84d4-496d-83de-d60e9caa6883"/>
    <ds:schemaRef ds:uri="53038477-11b9-4b50-bb37-4d087f9619fe"/>
  </ds:schemaRefs>
</ds:datastoreItem>
</file>

<file path=customXml/itemProps2.xml><?xml version="1.0" encoding="utf-8"?>
<ds:datastoreItem xmlns:ds="http://schemas.openxmlformats.org/officeDocument/2006/customXml" ds:itemID="{FFD6DBD5-DDFA-43B2-9FC9-AEC4CEEACC3F}">
  <ds:schemaRefs>
    <ds:schemaRef ds:uri="http://schemas.microsoft.com/sharepoint/v3/contenttype/forms"/>
  </ds:schemaRefs>
</ds:datastoreItem>
</file>

<file path=customXml/itemProps3.xml><?xml version="1.0" encoding="utf-8"?>
<ds:datastoreItem xmlns:ds="http://schemas.openxmlformats.org/officeDocument/2006/customXml" ds:itemID="{55FB8320-8BF2-4A57-B2D1-407A4C03BCF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3038477-11b9-4b50-bb37-4d087f9619fe"/>
    <ds:schemaRef ds:uri="67e4d28b-84d4-496d-83de-d60e9caa688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62</TotalTime>
  <Words>1729</Words>
  <Application>Microsoft Office PowerPoint</Application>
  <PresentationFormat>Widescreen</PresentationFormat>
  <Paragraphs>141</Paragraphs>
  <Slides>20</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Arial</vt:lpstr>
      <vt:lpstr>Calibri</vt:lpstr>
      <vt:lpstr>Calibri Light</vt:lpstr>
      <vt:lpstr>Candara</vt:lpstr>
      <vt:lpstr>Comic Sans MS</vt:lpstr>
      <vt:lpstr>Corbel</vt:lpstr>
      <vt:lpstr>Trebuchet MS</vt:lpstr>
      <vt:lpstr>Office Theme</vt:lpstr>
      <vt:lpstr>PowerPoint Presentation</vt:lpstr>
      <vt:lpstr>PowerPoint Presentation</vt:lpstr>
      <vt:lpstr>PowerPoint Presentation</vt:lpstr>
      <vt:lpstr>Laylat Al-Qadr = The night of power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is Hajj?</vt:lpstr>
      <vt:lpstr>PowerPoint Presentation</vt:lpstr>
      <vt:lpstr>PowerPoint Presentation</vt:lpstr>
      <vt:lpstr>How does the Hajj pilgrimage mirror the story of Ibrahim?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Without looking back at your notes from last lesson, define these key words…</dc:title>
  <dc:creator>Sarah Gallagher</dc:creator>
  <cp:lastModifiedBy>Sarah Gallagher (DEA Staff)</cp:lastModifiedBy>
  <cp:revision>26</cp:revision>
  <dcterms:created xsi:type="dcterms:W3CDTF">2023-12-30T08:58:33Z</dcterms:created>
  <dcterms:modified xsi:type="dcterms:W3CDTF">2025-02-12T13:46:21Z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0x010100192A4A55472C344C950E4EEA7993E1ED</vt:lpwstr>
  </property>
</Properties>
</file>